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8">
  <p:sldMasterIdLst>
    <p:sldMasterId id="2147483660" r:id="rId1"/>
  </p:sldMasterIdLst>
  <p:notesMasterIdLst>
    <p:notesMasterId r:id="rId47"/>
  </p:notesMasterIdLst>
  <p:sldIdLst>
    <p:sldId id="256" r:id="rId2"/>
    <p:sldId id="261" r:id="rId3"/>
    <p:sldId id="356" r:id="rId4"/>
    <p:sldId id="400" r:id="rId5"/>
    <p:sldId id="401" r:id="rId6"/>
    <p:sldId id="402" r:id="rId7"/>
    <p:sldId id="319" r:id="rId8"/>
    <p:sldId id="357" r:id="rId9"/>
    <p:sldId id="328" r:id="rId10"/>
    <p:sldId id="298" r:id="rId11"/>
    <p:sldId id="270" r:id="rId12"/>
    <p:sldId id="271" r:id="rId13"/>
    <p:sldId id="358" r:id="rId14"/>
    <p:sldId id="362" r:id="rId15"/>
    <p:sldId id="399" r:id="rId16"/>
    <p:sldId id="361" r:id="rId17"/>
    <p:sldId id="275" r:id="rId18"/>
    <p:sldId id="279" r:id="rId19"/>
    <p:sldId id="408" r:id="rId20"/>
    <p:sldId id="412" r:id="rId21"/>
    <p:sldId id="413" r:id="rId22"/>
    <p:sldId id="306" r:id="rId23"/>
    <p:sldId id="411" r:id="rId24"/>
    <p:sldId id="339" r:id="rId25"/>
    <p:sldId id="386" r:id="rId26"/>
    <p:sldId id="355" r:id="rId27"/>
    <p:sldId id="378" r:id="rId28"/>
    <p:sldId id="385" r:id="rId29"/>
    <p:sldId id="387" r:id="rId30"/>
    <p:sldId id="388" r:id="rId31"/>
    <p:sldId id="389" r:id="rId32"/>
    <p:sldId id="331" r:id="rId33"/>
    <p:sldId id="391" r:id="rId34"/>
    <p:sldId id="332" r:id="rId35"/>
    <p:sldId id="398" r:id="rId36"/>
    <p:sldId id="392" r:id="rId37"/>
    <p:sldId id="393" r:id="rId38"/>
    <p:sldId id="315" r:id="rId39"/>
    <p:sldId id="351" r:id="rId40"/>
    <p:sldId id="300" r:id="rId41"/>
    <p:sldId id="301" r:id="rId42"/>
    <p:sldId id="394" r:id="rId43"/>
    <p:sldId id="395" r:id="rId44"/>
    <p:sldId id="396" r:id="rId45"/>
    <p:sldId id="397" r:id="rId46"/>
  </p:sldIdLst>
  <p:sldSz cx="9144000" cy="6858000" type="screen4x3"/>
  <p:notesSz cx="6858000" cy="9144000"/>
  <p:embeddedFontLst>
    <p:embeddedFont>
      <p:font typeface="Tw Cen MT" panose="020B0602020104020603" pitchFamily="34" charset="-18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Wingdings 3" panose="05040102010807070707" pitchFamily="18" charset="2"/>
      <p:regular r:id="rId56"/>
    </p:embeddedFont>
    <p:embeddedFont>
      <p:font typeface="Cambria Math" panose="02040503050406030204" pitchFamily="18" charset="0"/>
      <p:regular r:id="rId57"/>
    </p:embeddedFont>
    <p:embeddedFont>
      <p:font typeface="Tw Cen MT Condensed" panose="020B0606020104020203" pitchFamily="34" charset="-18"/>
      <p:regular r:id="rId58"/>
      <p:bold r:id="rId5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97"/>
    <a:srgbClr val="FFD5D5"/>
    <a:srgbClr val="F8E4E6"/>
    <a:srgbClr val="CC0000"/>
    <a:srgbClr val="CCFFCC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3" autoAdjust="0"/>
    <p:restoredTop sz="87675" autoAdjust="0"/>
  </p:normalViewPr>
  <p:slideViewPr>
    <p:cSldViewPr>
      <p:cViewPr varScale="1">
        <p:scale>
          <a:sx n="97" d="100"/>
          <a:sy n="97" d="100"/>
        </p:scale>
        <p:origin x="15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vboxsrv\az\Dokumenty\Progr&#225;mky\ElForce_initialize\Testovani\ColombuvZakon\JemnaDiskretizace\Shrnu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List1!$B$2:$B$9</c:f>
              <c:numCache>
                <c:formatCode>General</c:formatCode>
                <c:ptCount val="8"/>
                <c:pt idx="0">
                  <c:v>1.7666999999999999</c:v>
                </c:pt>
                <c:pt idx="1">
                  <c:v>1.7333000000000001</c:v>
                </c:pt>
                <c:pt idx="2">
                  <c:v>1.7666999999999999</c:v>
                </c:pt>
                <c:pt idx="3">
                  <c:v>1.7333000000000001</c:v>
                </c:pt>
                <c:pt idx="4">
                  <c:v>1.7333000000000001</c:v>
                </c:pt>
                <c:pt idx="5">
                  <c:v>3.1667000000000001</c:v>
                </c:pt>
                <c:pt idx="6">
                  <c:v>2.7</c:v>
                </c:pt>
                <c:pt idx="7">
                  <c:v>5</c:v>
                </c:pt>
              </c:numCache>
            </c:numRef>
          </c:xVal>
          <c:yVal>
            <c:numRef>
              <c:f>List1!$C$2:$C$9</c:f>
              <c:numCache>
                <c:formatCode>General</c:formatCode>
                <c:ptCount val="8"/>
                <c:pt idx="0">
                  <c:v>56.54</c:v>
                </c:pt>
                <c:pt idx="1">
                  <c:v>55</c:v>
                </c:pt>
                <c:pt idx="2">
                  <c:v>56.76</c:v>
                </c:pt>
                <c:pt idx="3">
                  <c:v>55</c:v>
                </c:pt>
                <c:pt idx="4">
                  <c:v>56.76</c:v>
                </c:pt>
                <c:pt idx="5">
                  <c:v>12.397</c:v>
                </c:pt>
                <c:pt idx="6">
                  <c:v>34.1</c:v>
                </c:pt>
                <c:pt idx="7">
                  <c:v>7.48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5A-4955-92B2-DD23A1B1BD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52512"/>
        <c:axId val="187554432"/>
      </c:scatterChart>
      <c:valAx>
        <c:axId val="187552512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tint val="75000"/>
                </a:schemeClr>
              </a:solidFill>
              <a:prstDash val="dash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cs-CZ" dirty="0" smtClean="0"/>
                  <a:t>Průměrné koordinační</a:t>
                </a:r>
                <a:r>
                  <a:rPr lang="cs-CZ" baseline="0" dirty="0" smtClean="0"/>
                  <a:t> číslo částic ve vrstvě </a:t>
                </a:r>
                <a:r>
                  <a:rPr lang="cs-CZ" dirty="0" smtClean="0"/>
                  <a:t>[-]</a:t>
                </a:r>
                <a:endParaRPr lang="cs-CZ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cs-CZ"/>
          </a:p>
        </c:txPr>
        <c:crossAx val="187554432"/>
        <c:crosses val="autoZero"/>
        <c:crossBetween val="midCat"/>
      </c:valAx>
      <c:valAx>
        <c:axId val="18755443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dirty="0" smtClean="0"/>
                  <a:t>Charakteristický čas [-]</a:t>
                </a:r>
                <a:endParaRPr lang="cs-CZ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cs-CZ"/>
          </a:p>
        </c:txPr>
        <c:crossAx val="18755251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List1!$B$2:$B$9</c:f>
              <c:numCache>
                <c:formatCode>General</c:formatCode>
                <c:ptCount val="8"/>
                <c:pt idx="0">
                  <c:v>1.7666999999999999</c:v>
                </c:pt>
                <c:pt idx="1">
                  <c:v>1.7333000000000001</c:v>
                </c:pt>
                <c:pt idx="2">
                  <c:v>1.7666999999999999</c:v>
                </c:pt>
                <c:pt idx="3">
                  <c:v>1.7333000000000001</c:v>
                </c:pt>
                <c:pt idx="4">
                  <c:v>1.7333000000000001</c:v>
                </c:pt>
                <c:pt idx="5">
                  <c:v>3.1667000000000001</c:v>
                </c:pt>
                <c:pt idx="6">
                  <c:v>2.7</c:v>
                </c:pt>
                <c:pt idx="7">
                  <c:v>5</c:v>
                </c:pt>
              </c:numCache>
            </c:numRef>
          </c:xVal>
          <c:yVal>
            <c:numRef>
              <c:f>List1!$C$2:$C$9</c:f>
              <c:numCache>
                <c:formatCode>General</c:formatCode>
                <c:ptCount val="8"/>
                <c:pt idx="0">
                  <c:v>56.54</c:v>
                </c:pt>
                <c:pt idx="1">
                  <c:v>55</c:v>
                </c:pt>
                <c:pt idx="2">
                  <c:v>56.76</c:v>
                </c:pt>
                <c:pt idx="3">
                  <c:v>55</c:v>
                </c:pt>
                <c:pt idx="4">
                  <c:v>56.76</c:v>
                </c:pt>
                <c:pt idx="5">
                  <c:v>12.397</c:v>
                </c:pt>
                <c:pt idx="6">
                  <c:v>34.1</c:v>
                </c:pt>
                <c:pt idx="7">
                  <c:v>7.48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5A-4955-92B2-DD23A1B1BD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52512"/>
        <c:axId val="187554432"/>
      </c:scatterChart>
      <c:valAx>
        <c:axId val="187552512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tint val="75000"/>
                </a:schemeClr>
              </a:solidFill>
              <a:prstDash val="dash"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cs-CZ" dirty="0" smtClean="0"/>
                  <a:t>Průměrné koordinační</a:t>
                </a:r>
                <a:r>
                  <a:rPr lang="cs-CZ" baseline="0" dirty="0" smtClean="0"/>
                  <a:t> číslo částic ve vrstvě </a:t>
                </a:r>
                <a:r>
                  <a:rPr lang="cs-CZ" dirty="0" smtClean="0"/>
                  <a:t>[-]</a:t>
                </a:r>
                <a:endParaRPr lang="cs-CZ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cs-CZ"/>
          </a:p>
        </c:txPr>
        <c:crossAx val="187554432"/>
        <c:crosses val="autoZero"/>
        <c:crossBetween val="midCat"/>
      </c:valAx>
      <c:valAx>
        <c:axId val="18755443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dirty="0" smtClean="0"/>
                  <a:t>Charakteristický čas [-]</a:t>
                </a:r>
                <a:endParaRPr lang="cs-CZ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cs-CZ"/>
          </a:p>
        </c:txPr>
        <c:crossAx val="18755251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4"/>
          <c:order val="0"/>
          <c:tx>
            <c:strRef>
              <c:f>List1!$AB$1</c:f>
              <c:strCache>
                <c:ptCount val="1"/>
                <c:pt idx="0">
                  <c:v>Výsledek modelu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xVal>
            <c:numRef>
              <c:f>List1!$AB$2:$AB$341</c:f>
              <c:numCache>
                <c:formatCode>0.00E+00</c:formatCode>
                <c:ptCount val="340"/>
                <c:pt idx="0">
                  <c:v>9.9999999999999995E-8</c:v>
                </c:pt>
                <c:pt idx="1">
                  <c:v>1.01851851851851E-7</c:v>
                </c:pt>
                <c:pt idx="2">
                  <c:v>1.03703703703703E-7</c:v>
                </c:pt>
                <c:pt idx="3">
                  <c:v>1.05555555555555E-7</c:v>
                </c:pt>
                <c:pt idx="4">
                  <c:v>1.07407407407407E-7</c:v>
                </c:pt>
                <c:pt idx="5">
                  <c:v>1.09259259259259E-7</c:v>
                </c:pt>
                <c:pt idx="6">
                  <c:v>1.11111111111111E-7</c:v>
                </c:pt>
                <c:pt idx="7">
                  <c:v>1.12962962962962E-7</c:v>
                </c:pt>
                <c:pt idx="8">
                  <c:v>1.14814814814814E-7</c:v>
                </c:pt>
                <c:pt idx="9">
                  <c:v>1.16666666666666E-7</c:v>
                </c:pt>
                <c:pt idx="10">
                  <c:v>1.18518518518518E-7</c:v>
                </c:pt>
                <c:pt idx="11">
                  <c:v>1.2037037037037E-7</c:v>
                </c:pt>
                <c:pt idx="12">
                  <c:v>1.2222222222222201E-7</c:v>
                </c:pt>
                <c:pt idx="13">
                  <c:v>1.2407407407407399E-7</c:v>
                </c:pt>
                <c:pt idx="14">
                  <c:v>1.2592592592592499E-7</c:v>
                </c:pt>
                <c:pt idx="15">
                  <c:v>1.27777777777777E-7</c:v>
                </c:pt>
                <c:pt idx="16">
                  <c:v>1.2962962962962901E-7</c:v>
                </c:pt>
                <c:pt idx="17">
                  <c:v>1.3148148148148101E-7</c:v>
                </c:pt>
                <c:pt idx="18">
                  <c:v>1.3333333333333299E-7</c:v>
                </c:pt>
                <c:pt idx="19">
                  <c:v>1.35185185185185E-7</c:v>
                </c:pt>
                <c:pt idx="20">
                  <c:v>1.3703703703703701E-7</c:v>
                </c:pt>
                <c:pt idx="21">
                  <c:v>1.3888888888888801E-7</c:v>
                </c:pt>
                <c:pt idx="22">
                  <c:v>1.4074074074074001E-7</c:v>
                </c:pt>
                <c:pt idx="23">
                  <c:v>1.4259259259259199E-7</c:v>
                </c:pt>
                <c:pt idx="24">
                  <c:v>1.44444444444444E-7</c:v>
                </c:pt>
                <c:pt idx="25">
                  <c:v>1.4629629629629601E-7</c:v>
                </c:pt>
                <c:pt idx="26">
                  <c:v>1.4814814814814801E-7</c:v>
                </c:pt>
                <c:pt idx="27">
                  <c:v>1.4999999999999999E-7</c:v>
                </c:pt>
                <c:pt idx="28">
                  <c:v>1.5185185185185099E-7</c:v>
                </c:pt>
                <c:pt idx="29">
                  <c:v>1.53703703703703E-7</c:v>
                </c:pt>
                <c:pt idx="30">
                  <c:v>1.5555555555555501E-7</c:v>
                </c:pt>
                <c:pt idx="31">
                  <c:v>1.5740740740740699E-7</c:v>
                </c:pt>
                <c:pt idx="32">
                  <c:v>1.5925925925925899E-7</c:v>
                </c:pt>
                <c:pt idx="33">
                  <c:v>1.61111111111111E-7</c:v>
                </c:pt>
                <c:pt idx="34">
                  <c:v>1.62962962962962E-7</c:v>
                </c:pt>
                <c:pt idx="35">
                  <c:v>1.6481481481481401E-7</c:v>
                </c:pt>
                <c:pt idx="36">
                  <c:v>1.6666666666666599E-7</c:v>
                </c:pt>
                <c:pt idx="37">
                  <c:v>1.68518518518518E-7</c:v>
                </c:pt>
                <c:pt idx="38">
                  <c:v>1.7037037037037E-7</c:v>
                </c:pt>
                <c:pt idx="39">
                  <c:v>1.7222222222222201E-7</c:v>
                </c:pt>
                <c:pt idx="40">
                  <c:v>1.7407407407407399E-7</c:v>
                </c:pt>
                <c:pt idx="41">
                  <c:v>1.7592592592592499E-7</c:v>
                </c:pt>
                <c:pt idx="42">
                  <c:v>1.77777777777777E-7</c:v>
                </c:pt>
                <c:pt idx="43">
                  <c:v>1.79629629629629E-7</c:v>
                </c:pt>
                <c:pt idx="44">
                  <c:v>1.8148148148148101E-7</c:v>
                </c:pt>
                <c:pt idx="45">
                  <c:v>1.8333333333333299E-7</c:v>
                </c:pt>
                <c:pt idx="46">
                  <c:v>1.85185185185185E-7</c:v>
                </c:pt>
                <c:pt idx="47">
                  <c:v>1.87037037037037E-7</c:v>
                </c:pt>
                <c:pt idx="48">
                  <c:v>1.88888888888888E-7</c:v>
                </c:pt>
                <c:pt idx="49">
                  <c:v>1.9074074074074001E-7</c:v>
                </c:pt>
                <c:pt idx="50">
                  <c:v>1.9259259259259199E-7</c:v>
                </c:pt>
                <c:pt idx="51">
                  <c:v>1.94444444444444E-7</c:v>
                </c:pt>
                <c:pt idx="52">
                  <c:v>1.96296296296296E-7</c:v>
                </c:pt>
                <c:pt idx="53">
                  <c:v>1.9814814814814801E-7</c:v>
                </c:pt>
                <c:pt idx="54">
                  <c:v>1.9999999999999999E-7</c:v>
                </c:pt>
                <c:pt idx="55">
                  <c:v>2.0185185185185099E-7</c:v>
                </c:pt>
                <c:pt idx="56">
                  <c:v>2.03703703703703E-7</c:v>
                </c:pt>
                <c:pt idx="57">
                  <c:v>2.0555555555555501E-7</c:v>
                </c:pt>
                <c:pt idx="58">
                  <c:v>2.0740740740740701E-7</c:v>
                </c:pt>
                <c:pt idx="59">
                  <c:v>2.0925925925925899E-7</c:v>
                </c:pt>
                <c:pt idx="60">
                  <c:v>2.11111111111111E-7</c:v>
                </c:pt>
                <c:pt idx="61">
                  <c:v>2.12962962962962E-7</c:v>
                </c:pt>
                <c:pt idx="62">
                  <c:v>2.1481481481481401E-7</c:v>
                </c:pt>
                <c:pt idx="63">
                  <c:v>2.1666666666666601E-7</c:v>
                </c:pt>
                <c:pt idx="64">
                  <c:v>2.1851851851851799E-7</c:v>
                </c:pt>
                <c:pt idx="65">
                  <c:v>2.2037037037037E-7</c:v>
                </c:pt>
                <c:pt idx="66">
                  <c:v>2.2222222222222201E-7</c:v>
                </c:pt>
                <c:pt idx="67">
                  <c:v>2.2407407407407401E-7</c:v>
                </c:pt>
                <c:pt idx="68">
                  <c:v>2.2592592592592499E-7</c:v>
                </c:pt>
                <c:pt idx="69">
                  <c:v>2.2777777777777699E-7</c:v>
                </c:pt>
                <c:pt idx="70">
                  <c:v>2.29629629629629E-7</c:v>
                </c:pt>
                <c:pt idx="71">
                  <c:v>2.3148148148148101E-7</c:v>
                </c:pt>
                <c:pt idx="72">
                  <c:v>2.3333333333333299E-7</c:v>
                </c:pt>
                <c:pt idx="73">
                  <c:v>2.3518518518518499E-7</c:v>
                </c:pt>
                <c:pt idx="74">
                  <c:v>2.37037037037037E-7</c:v>
                </c:pt>
                <c:pt idx="75">
                  <c:v>2.38888888888888E-7</c:v>
                </c:pt>
                <c:pt idx="76">
                  <c:v>2.4074074074074001E-7</c:v>
                </c:pt>
                <c:pt idx="77">
                  <c:v>2.4259259259259201E-7</c:v>
                </c:pt>
                <c:pt idx="78">
                  <c:v>2.4444444444444402E-7</c:v>
                </c:pt>
                <c:pt idx="79">
                  <c:v>2.4629629629629598E-7</c:v>
                </c:pt>
                <c:pt idx="80">
                  <c:v>2.4814814814814798E-7</c:v>
                </c:pt>
                <c:pt idx="81">
                  <c:v>2.4999999999999999E-7</c:v>
                </c:pt>
                <c:pt idx="82">
                  <c:v>2.5185185185185099E-7</c:v>
                </c:pt>
                <c:pt idx="83">
                  <c:v>2.53703703703703E-7</c:v>
                </c:pt>
                <c:pt idx="84">
                  <c:v>2.55555555555555E-7</c:v>
                </c:pt>
                <c:pt idx="85">
                  <c:v>2.5740740740740701E-7</c:v>
                </c:pt>
                <c:pt idx="86">
                  <c:v>2.5925925925925902E-7</c:v>
                </c:pt>
                <c:pt idx="87">
                  <c:v>2.6111111111111102E-7</c:v>
                </c:pt>
                <c:pt idx="88">
                  <c:v>2.6296296296296202E-7</c:v>
                </c:pt>
                <c:pt idx="89">
                  <c:v>2.6481481481481398E-7</c:v>
                </c:pt>
                <c:pt idx="90">
                  <c:v>2.6666666666666598E-7</c:v>
                </c:pt>
                <c:pt idx="91">
                  <c:v>2.6851851851851799E-7</c:v>
                </c:pt>
                <c:pt idx="92">
                  <c:v>2.7037037037037E-7</c:v>
                </c:pt>
                <c:pt idx="93">
                  <c:v>2.72222222222222E-7</c:v>
                </c:pt>
                <c:pt idx="94">
                  <c:v>2.7407407407407401E-7</c:v>
                </c:pt>
                <c:pt idx="95">
                  <c:v>2.7592592592592501E-7</c:v>
                </c:pt>
                <c:pt idx="96">
                  <c:v>2.7777777777777702E-7</c:v>
                </c:pt>
                <c:pt idx="97">
                  <c:v>2.7962962962962902E-7</c:v>
                </c:pt>
                <c:pt idx="98">
                  <c:v>2.8148148148148098E-7</c:v>
                </c:pt>
                <c:pt idx="99">
                  <c:v>2.8333333333333299E-7</c:v>
                </c:pt>
                <c:pt idx="100">
                  <c:v>2.8518518518518499E-7</c:v>
                </c:pt>
                <c:pt idx="101">
                  <c:v>2.87037037037037E-7</c:v>
                </c:pt>
                <c:pt idx="102">
                  <c:v>2.88888888888888E-7</c:v>
                </c:pt>
                <c:pt idx="103">
                  <c:v>2.9074074074074001E-7</c:v>
                </c:pt>
                <c:pt idx="104">
                  <c:v>2.9259259259259201E-7</c:v>
                </c:pt>
                <c:pt idx="105">
                  <c:v>2.9444444444444402E-7</c:v>
                </c:pt>
                <c:pt idx="106">
                  <c:v>2.9629629629629603E-7</c:v>
                </c:pt>
                <c:pt idx="107">
                  <c:v>2.9814814814814798E-7</c:v>
                </c:pt>
                <c:pt idx="108">
                  <c:v>2.9999999999999999E-7</c:v>
                </c:pt>
                <c:pt idx="109">
                  <c:v>3.0185185185185099E-7</c:v>
                </c:pt>
                <c:pt idx="110">
                  <c:v>3.0370370370370299E-7</c:v>
                </c:pt>
                <c:pt idx="111">
                  <c:v>3.05555555555555E-7</c:v>
                </c:pt>
                <c:pt idx="112">
                  <c:v>3.0740740740740701E-7</c:v>
                </c:pt>
                <c:pt idx="113">
                  <c:v>3.0925925925925901E-7</c:v>
                </c:pt>
                <c:pt idx="114">
                  <c:v>3.1111111111111102E-7</c:v>
                </c:pt>
                <c:pt idx="115">
                  <c:v>3.1296296296296202E-7</c:v>
                </c:pt>
                <c:pt idx="116">
                  <c:v>3.1481481481481398E-7</c:v>
                </c:pt>
                <c:pt idx="117">
                  <c:v>3.1666666666666598E-7</c:v>
                </c:pt>
                <c:pt idx="118">
                  <c:v>3.1851851851851799E-7</c:v>
                </c:pt>
                <c:pt idx="119">
                  <c:v>3.2037037037037E-7</c:v>
                </c:pt>
                <c:pt idx="120">
                  <c:v>3.22222222222222E-7</c:v>
                </c:pt>
                <c:pt idx="121">
                  <c:v>3.2407407407407401E-7</c:v>
                </c:pt>
                <c:pt idx="122">
                  <c:v>3.2592592592592501E-7</c:v>
                </c:pt>
                <c:pt idx="123">
                  <c:v>3.2777777777777702E-7</c:v>
                </c:pt>
                <c:pt idx="124">
                  <c:v>3.2962962962962902E-7</c:v>
                </c:pt>
                <c:pt idx="125">
                  <c:v>3.3148148148148098E-7</c:v>
                </c:pt>
                <c:pt idx="126">
                  <c:v>3.3333333333333298E-7</c:v>
                </c:pt>
                <c:pt idx="127">
                  <c:v>3.3518518518518499E-7</c:v>
                </c:pt>
                <c:pt idx="128">
                  <c:v>3.37037037037037E-7</c:v>
                </c:pt>
                <c:pt idx="129">
                  <c:v>3.38888888888888E-7</c:v>
                </c:pt>
                <c:pt idx="130">
                  <c:v>3.4074074074074E-7</c:v>
                </c:pt>
                <c:pt idx="131">
                  <c:v>3.4259259259259201E-7</c:v>
                </c:pt>
                <c:pt idx="132">
                  <c:v>3.4444444444444402E-7</c:v>
                </c:pt>
                <c:pt idx="133">
                  <c:v>3.4629629629629602E-7</c:v>
                </c:pt>
                <c:pt idx="134">
                  <c:v>3.4814814814814798E-7</c:v>
                </c:pt>
                <c:pt idx="135">
                  <c:v>3.4999999999999998E-7</c:v>
                </c:pt>
                <c:pt idx="136">
                  <c:v>3.5185185185185098E-7</c:v>
                </c:pt>
                <c:pt idx="137">
                  <c:v>3.5370370370370299E-7</c:v>
                </c:pt>
                <c:pt idx="138">
                  <c:v>3.55555555555555E-7</c:v>
                </c:pt>
                <c:pt idx="139">
                  <c:v>3.57407407407407E-7</c:v>
                </c:pt>
                <c:pt idx="140">
                  <c:v>3.5925925925925901E-7</c:v>
                </c:pt>
                <c:pt idx="141">
                  <c:v>3.6111111111111102E-7</c:v>
                </c:pt>
                <c:pt idx="142">
                  <c:v>3.6296296296296202E-7</c:v>
                </c:pt>
                <c:pt idx="143">
                  <c:v>3.6481481481481403E-7</c:v>
                </c:pt>
                <c:pt idx="144">
                  <c:v>3.6666666666666598E-7</c:v>
                </c:pt>
                <c:pt idx="145">
                  <c:v>3.6851851851851799E-7</c:v>
                </c:pt>
                <c:pt idx="146">
                  <c:v>3.7037037037036999E-7</c:v>
                </c:pt>
                <c:pt idx="147">
                  <c:v>3.72222222222222E-7</c:v>
                </c:pt>
                <c:pt idx="148">
                  <c:v>3.7407407407407401E-7</c:v>
                </c:pt>
                <c:pt idx="149">
                  <c:v>3.7592592592592501E-7</c:v>
                </c:pt>
                <c:pt idx="150">
                  <c:v>3.7777777777777701E-7</c:v>
                </c:pt>
                <c:pt idx="151">
                  <c:v>3.7962962962962902E-7</c:v>
                </c:pt>
                <c:pt idx="152">
                  <c:v>3.8148148148148097E-7</c:v>
                </c:pt>
                <c:pt idx="153">
                  <c:v>3.8333333333333298E-7</c:v>
                </c:pt>
                <c:pt idx="154">
                  <c:v>3.8518518518518499E-7</c:v>
                </c:pt>
                <c:pt idx="155">
                  <c:v>3.8703703703703699E-7</c:v>
                </c:pt>
                <c:pt idx="156">
                  <c:v>3.8888888888888799E-7</c:v>
                </c:pt>
                <c:pt idx="157">
                  <c:v>3.9074074074074E-7</c:v>
                </c:pt>
                <c:pt idx="158">
                  <c:v>3.9259259259259201E-7</c:v>
                </c:pt>
                <c:pt idx="159">
                  <c:v>3.9444444444444401E-7</c:v>
                </c:pt>
                <c:pt idx="160">
                  <c:v>3.9629629629629602E-7</c:v>
                </c:pt>
                <c:pt idx="161">
                  <c:v>3.9814814814814798E-7</c:v>
                </c:pt>
                <c:pt idx="162">
                  <c:v>3.9999999999999998E-7</c:v>
                </c:pt>
                <c:pt idx="163">
                  <c:v>4.0185185185185098E-7</c:v>
                </c:pt>
                <c:pt idx="164">
                  <c:v>4.0370370370370299E-7</c:v>
                </c:pt>
                <c:pt idx="165">
                  <c:v>4.05555555555555E-7</c:v>
                </c:pt>
                <c:pt idx="166">
                  <c:v>4.07407407407407E-7</c:v>
                </c:pt>
                <c:pt idx="167">
                  <c:v>4.0925925925925901E-7</c:v>
                </c:pt>
                <c:pt idx="168">
                  <c:v>4.1111111111111102E-7</c:v>
                </c:pt>
                <c:pt idx="169">
                  <c:v>4.1296296296296202E-7</c:v>
                </c:pt>
                <c:pt idx="170">
                  <c:v>4.1481481481481402E-7</c:v>
                </c:pt>
                <c:pt idx="171">
                  <c:v>4.1666666666666598E-7</c:v>
                </c:pt>
                <c:pt idx="172">
                  <c:v>4.1851851851851798E-7</c:v>
                </c:pt>
                <c:pt idx="173">
                  <c:v>4.2037037037036999E-7</c:v>
                </c:pt>
                <c:pt idx="174">
                  <c:v>4.22222222222222E-7</c:v>
                </c:pt>
                <c:pt idx="175">
                  <c:v>4.24074074074074E-7</c:v>
                </c:pt>
                <c:pt idx="176">
                  <c:v>4.25925925925925E-7</c:v>
                </c:pt>
                <c:pt idx="177">
                  <c:v>4.2777777777777701E-7</c:v>
                </c:pt>
                <c:pt idx="178">
                  <c:v>4.2962962962962902E-7</c:v>
                </c:pt>
                <c:pt idx="179">
                  <c:v>4.3148148148148102E-7</c:v>
                </c:pt>
                <c:pt idx="180">
                  <c:v>4.3333333333333298E-7</c:v>
                </c:pt>
                <c:pt idx="181">
                  <c:v>4.3518518518518499E-7</c:v>
                </c:pt>
                <c:pt idx="182">
                  <c:v>4.3703703703703699E-7</c:v>
                </c:pt>
                <c:pt idx="183">
                  <c:v>4.3888888888888799E-7</c:v>
                </c:pt>
                <c:pt idx="184">
                  <c:v>4.4074074074074E-7</c:v>
                </c:pt>
                <c:pt idx="185">
                  <c:v>4.4259259259259201E-7</c:v>
                </c:pt>
                <c:pt idx="186">
                  <c:v>4.4444444444444401E-7</c:v>
                </c:pt>
                <c:pt idx="187">
                  <c:v>4.4629629629629602E-7</c:v>
                </c:pt>
                <c:pt idx="188">
                  <c:v>4.4814814814814803E-7</c:v>
                </c:pt>
                <c:pt idx="189">
                  <c:v>4.4999999999999998E-7</c:v>
                </c:pt>
                <c:pt idx="190">
                  <c:v>4.5185185185185098E-7</c:v>
                </c:pt>
                <c:pt idx="191">
                  <c:v>4.5370370370370299E-7</c:v>
                </c:pt>
                <c:pt idx="192">
                  <c:v>4.5555555555555499E-7</c:v>
                </c:pt>
                <c:pt idx="193">
                  <c:v>4.57407407407407E-7</c:v>
                </c:pt>
                <c:pt idx="194">
                  <c:v>4.5925925925925901E-7</c:v>
                </c:pt>
                <c:pt idx="195">
                  <c:v>4.6111111111111101E-7</c:v>
                </c:pt>
                <c:pt idx="196">
                  <c:v>4.6296296296296302E-7</c:v>
                </c:pt>
                <c:pt idx="197">
                  <c:v>4.6481481481481402E-7</c:v>
                </c:pt>
                <c:pt idx="198">
                  <c:v>4.6666666666666597E-7</c:v>
                </c:pt>
                <c:pt idx="199">
                  <c:v>4.6851851851851798E-7</c:v>
                </c:pt>
                <c:pt idx="200">
                  <c:v>4.7037037037036999E-7</c:v>
                </c:pt>
                <c:pt idx="201">
                  <c:v>4.7222222222222199E-7</c:v>
                </c:pt>
                <c:pt idx="202">
                  <c:v>4.74074074074074E-7</c:v>
                </c:pt>
                <c:pt idx="203">
                  <c:v>4.75925925925925E-7</c:v>
                </c:pt>
                <c:pt idx="204">
                  <c:v>4.7777777777777696E-7</c:v>
                </c:pt>
                <c:pt idx="205">
                  <c:v>4.7962962962962896E-7</c:v>
                </c:pt>
                <c:pt idx="206">
                  <c:v>4.8148148148148097E-7</c:v>
                </c:pt>
                <c:pt idx="207">
                  <c:v>4.8333333333333298E-7</c:v>
                </c:pt>
                <c:pt idx="208">
                  <c:v>4.8518518518518498E-7</c:v>
                </c:pt>
                <c:pt idx="209">
                  <c:v>4.8703703703703699E-7</c:v>
                </c:pt>
                <c:pt idx="210">
                  <c:v>4.8888888888888804E-7</c:v>
                </c:pt>
                <c:pt idx="211">
                  <c:v>4.9074074074074005E-7</c:v>
                </c:pt>
                <c:pt idx="212">
                  <c:v>4.9259259259259195E-7</c:v>
                </c:pt>
                <c:pt idx="213">
                  <c:v>4.9444444444444396E-7</c:v>
                </c:pt>
                <c:pt idx="214">
                  <c:v>4.9629629629629596E-7</c:v>
                </c:pt>
                <c:pt idx="215">
                  <c:v>4.9814814814814797E-7</c:v>
                </c:pt>
                <c:pt idx="216">
                  <c:v>4.9999999999999998E-7</c:v>
                </c:pt>
                <c:pt idx="217">
                  <c:v>5.0185185185185103E-7</c:v>
                </c:pt>
                <c:pt idx="218">
                  <c:v>5.0370370370370304E-7</c:v>
                </c:pt>
                <c:pt idx="219">
                  <c:v>5.0555555555555504E-7</c:v>
                </c:pt>
                <c:pt idx="220">
                  <c:v>5.0740740740740705E-7</c:v>
                </c:pt>
                <c:pt idx="221">
                  <c:v>5.0925925925925895E-7</c:v>
                </c:pt>
                <c:pt idx="222">
                  <c:v>5.1111111111111096E-7</c:v>
                </c:pt>
                <c:pt idx="223">
                  <c:v>5.1296296296296201E-7</c:v>
                </c:pt>
                <c:pt idx="224">
                  <c:v>5.1481481481481402E-7</c:v>
                </c:pt>
                <c:pt idx="225">
                  <c:v>5.1666666666666603E-7</c:v>
                </c:pt>
                <c:pt idx="226">
                  <c:v>5.1851851851851803E-7</c:v>
                </c:pt>
                <c:pt idx="227">
                  <c:v>5.2037037037037004E-7</c:v>
                </c:pt>
                <c:pt idx="228">
                  <c:v>5.2222222222222205E-7</c:v>
                </c:pt>
                <c:pt idx="229">
                  <c:v>5.2407407407407405E-7</c:v>
                </c:pt>
                <c:pt idx="230">
                  <c:v>5.25925925925925E-7</c:v>
                </c:pt>
                <c:pt idx="231">
                  <c:v>5.2777777777777701E-7</c:v>
                </c:pt>
                <c:pt idx="232">
                  <c:v>5.2962962962962901E-7</c:v>
                </c:pt>
                <c:pt idx="233">
                  <c:v>5.3148148148148102E-7</c:v>
                </c:pt>
                <c:pt idx="234">
                  <c:v>5.3333333333333303E-7</c:v>
                </c:pt>
                <c:pt idx="235">
                  <c:v>5.3518518518518503E-7</c:v>
                </c:pt>
                <c:pt idx="236">
                  <c:v>5.3703703703703704E-7</c:v>
                </c:pt>
                <c:pt idx="237">
                  <c:v>5.3888888888888799E-7</c:v>
                </c:pt>
                <c:pt idx="238">
                  <c:v>5.4074074074073999E-7</c:v>
                </c:pt>
                <c:pt idx="239">
                  <c:v>5.42592592592592E-7</c:v>
                </c:pt>
                <c:pt idx="240">
                  <c:v>5.4444444444444401E-7</c:v>
                </c:pt>
                <c:pt idx="241">
                  <c:v>5.4629629629629601E-7</c:v>
                </c:pt>
                <c:pt idx="242">
                  <c:v>5.4814814814814802E-7</c:v>
                </c:pt>
                <c:pt idx="243">
                  <c:v>5.5000000000000003E-7</c:v>
                </c:pt>
                <c:pt idx="244">
                  <c:v>5.5185185185185098E-7</c:v>
                </c:pt>
                <c:pt idx="245">
                  <c:v>5.5370370370370298E-7</c:v>
                </c:pt>
                <c:pt idx="246">
                  <c:v>5.5555555555555499E-7</c:v>
                </c:pt>
                <c:pt idx="247">
                  <c:v>5.57407407407407E-7</c:v>
                </c:pt>
                <c:pt idx="248">
                  <c:v>5.59259259259259E-7</c:v>
                </c:pt>
                <c:pt idx="249">
                  <c:v>5.6111111111111101E-7</c:v>
                </c:pt>
                <c:pt idx="250">
                  <c:v>5.6296296296296302E-7</c:v>
                </c:pt>
                <c:pt idx="251">
                  <c:v>5.6481481481481396E-7</c:v>
                </c:pt>
                <c:pt idx="252">
                  <c:v>5.6666666666666597E-7</c:v>
                </c:pt>
                <c:pt idx="253">
                  <c:v>5.6851851851851798E-7</c:v>
                </c:pt>
                <c:pt idx="254">
                  <c:v>5.7037037037036998E-7</c:v>
                </c:pt>
                <c:pt idx="255">
                  <c:v>5.7222222222222199E-7</c:v>
                </c:pt>
                <c:pt idx="256">
                  <c:v>5.74074074074074E-7</c:v>
                </c:pt>
                <c:pt idx="257">
                  <c:v>5.75925925925926E-7</c:v>
                </c:pt>
                <c:pt idx="258">
                  <c:v>5.7777777777777695E-7</c:v>
                </c:pt>
                <c:pt idx="259">
                  <c:v>5.7962962962962896E-7</c:v>
                </c:pt>
                <c:pt idx="260">
                  <c:v>5.8148148148148096E-7</c:v>
                </c:pt>
                <c:pt idx="261">
                  <c:v>5.8333333333333297E-7</c:v>
                </c:pt>
                <c:pt idx="262">
                  <c:v>5.8518518518518498E-7</c:v>
                </c:pt>
                <c:pt idx="263">
                  <c:v>5.8703703703703698E-7</c:v>
                </c:pt>
                <c:pt idx="264">
                  <c:v>5.8888888888888804E-7</c:v>
                </c:pt>
                <c:pt idx="265">
                  <c:v>5.9074074074074005E-7</c:v>
                </c:pt>
                <c:pt idx="266">
                  <c:v>5.9259259259259205E-7</c:v>
                </c:pt>
                <c:pt idx="267">
                  <c:v>5.9444444444444395E-7</c:v>
                </c:pt>
                <c:pt idx="268">
                  <c:v>5.9629629629629596E-7</c:v>
                </c:pt>
                <c:pt idx="269">
                  <c:v>5.9814814814814797E-7</c:v>
                </c:pt>
                <c:pt idx="270">
                  <c:v>5.9999999999999997E-7</c:v>
                </c:pt>
                <c:pt idx="271">
                  <c:v>6.0185185185185103E-7</c:v>
                </c:pt>
                <c:pt idx="272">
                  <c:v>6.0370370370370303E-7</c:v>
                </c:pt>
                <c:pt idx="273">
                  <c:v>6.0555555555555504E-7</c:v>
                </c:pt>
                <c:pt idx="274">
                  <c:v>6.0740740740740705E-7</c:v>
                </c:pt>
                <c:pt idx="275">
                  <c:v>6.0925925925925895E-7</c:v>
                </c:pt>
                <c:pt idx="276">
                  <c:v>6.1111111111111095E-7</c:v>
                </c:pt>
                <c:pt idx="277">
                  <c:v>6.1296296296296201E-7</c:v>
                </c:pt>
                <c:pt idx="278">
                  <c:v>6.1481481481481401E-7</c:v>
                </c:pt>
                <c:pt idx="279">
                  <c:v>6.1666666666666602E-7</c:v>
                </c:pt>
                <c:pt idx="280">
                  <c:v>6.1851851851851803E-7</c:v>
                </c:pt>
                <c:pt idx="281">
                  <c:v>6.2037037037037003E-7</c:v>
                </c:pt>
                <c:pt idx="282">
                  <c:v>6.2222222222222204E-7</c:v>
                </c:pt>
                <c:pt idx="283">
                  <c:v>6.2407407407407405E-7</c:v>
                </c:pt>
                <c:pt idx="284">
                  <c:v>6.25925925925925E-7</c:v>
                </c:pt>
                <c:pt idx="285">
                  <c:v>6.27777777777777E-7</c:v>
                </c:pt>
                <c:pt idx="286">
                  <c:v>6.2962962962962901E-7</c:v>
                </c:pt>
                <c:pt idx="287">
                  <c:v>6.3148148148148102E-7</c:v>
                </c:pt>
                <c:pt idx="288">
                  <c:v>6.3333333333333302E-7</c:v>
                </c:pt>
                <c:pt idx="289">
                  <c:v>6.3518518518518503E-7</c:v>
                </c:pt>
                <c:pt idx="290">
                  <c:v>6.3703703703703704E-7</c:v>
                </c:pt>
                <c:pt idx="291">
                  <c:v>6.3888888888888798E-7</c:v>
                </c:pt>
                <c:pt idx="292">
                  <c:v>6.4074074074073999E-7</c:v>
                </c:pt>
                <c:pt idx="293">
                  <c:v>6.42592592592592E-7</c:v>
                </c:pt>
                <c:pt idx="294">
                  <c:v>6.44444444444444E-7</c:v>
                </c:pt>
                <c:pt idx="295">
                  <c:v>6.4629629629629601E-7</c:v>
                </c:pt>
                <c:pt idx="296">
                  <c:v>6.4814814814814802E-7</c:v>
                </c:pt>
                <c:pt idx="297">
                  <c:v>6.5000000000000002E-7</c:v>
                </c:pt>
                <c:pt idx="298">
                  <c:v>6.5185185185185097E-7</c:v>
                </c:pt>
                <c:pt idx="299">
                  <c:v>6.5370370370370298E-7</c:v>
                </c:pt>
                <c:pt idx="300">
                  <c:v>6.5555555555555498E-7</c:v>
                </c:pt>
                <c:pt idx="301">
                  <c:v>6.5740740740740699E-7</c:v>
                </c:pt>
                <c:pt idx="302">
                  <c:v>6.59259259259259E-7</c:v>
                </c:pt>
                <c:pt idx="303">
                  <c:v>6.61111111111111E-7</c:v>
                </c:pt>
                <c:pt idx="304">
                  <c:v>6.6296296296296301E-7</c:v>
                </c:pt>
                <c:pt idx="305">
                  <c:v>6.6481481481481396E-7</c:v>
                </c:pt>
                <c:pt idx="306">
                  <c:v>6.6666666666666597E-7</c:v>
                </c:pt>
                <c:pt idx="307">
                  <c:v>6.6851851851851797E-7</c:v>
                </c:pt>
                <c:pt idx="308">
                  <c:v>6.7037037037036998E-7</c:v>
                </c:pt>
                <c:pt idx="309">
                  <c:v>6.7222222222222199E-7</c:v>
                </c:pt>
                <c:pt idx="310">
                  <c:v>6.7407407407407399E-7</c:v>
                </c:pt>
                <c:pt idx="311">
                  <c:v>6.75925925925926E-7</c:v>
                </c:pt>
                <c:pt idx="312">
                  <c:v>6.7777777777777695E-7</c:v>
                </c:pt>
                <c:pt idx="313">
                  <c:v>6.7962962962962895E-7</c:v>
                </c:pt>
                <c:pt idx="314">
                  <c:v>6.8148148148148096E-7</c:v>
                </c:pt>
                <c:pt idx="315">
                  <c:v>6.8333333333333297E-7</c:v>
                </c:pt>
                <c:pt idx="316">
                  <c:v>6.8518518518518497E-7</c:v>
                </c:pt>
                <c:pt idx="317">
                  <c:v>6.8703703703703698E-7</c:v>
                </c:pt>
                <c:pt idx="318">
                  <c:v>6.8888888888888803E-7</c:v>
                </c:pt>
                <c:pt idx="319">
                  <c:v>6.9074074074074004E-7</c:v>
                </c:pt>
                <c:pt idx="320">
                  <c:v>6.9259259259259205E-7</c:v>
                </c:pt>
                <c:pt idx="321">
                  <c:v>6.9444444444444395E-7</c:v>
                </c:pt>
                <c:pt idx="322">
                  <c:v>6.9629629629629595E-7</c:v>
                </c:pt>
                <c:pt idx="323">
                  <c:v>6.9814814814814796E-7</c:v>
                </c:pt>
                <c:pt idx="324">
                  <c:v>6.9999999999999997E-7</c:v>
                </c:pt>
                <c:pt idx="325">
                  <c:v>7.0185185185185102E-7</c:v>
                </c:pt>
                <c:pt idx="326">
                  <c:v>7.0370370370370303E-7</c:v>
                </c:pt>
                <c:pt idx="327">
                  <c:v>7.0555555555555504E-7</c:v>
                </c:pt>
                <c:pt idx="328">
                  <c:v>7.0740740740740704E-7</c:v>
                </c:pt>
                <c:pt idx="329">
                  <c:v>7.0925925925925905E-7</c:v>
                </c:pt>
                <c:pt idx="330">
                  <c:v>7.1111111111111095E-7</c:v>
                </c:pt>
                <c:pt idx="331">
                  <c:v>7.1296296296296296E-7</c:v>
                </c:pt>
                <c:pt idx="332">
                  <c:v>7.1481481481481401E-7</c:v>
                </c:pt>
                <c:pt idx="333">
                  <c:v>7.1666666666666602E-7</c:v>
                </c:pt>
                <c:pt idx="334">
                  <c:v>7.1851851851851802E-7</c:v>
                </c:pt>
                <c:pt idx="335">
                  <c:v>7.2037037037037003E-7</c:v>
                </c:pt>
                <c:pt idx="336">
                  <c:v>7.2222222222222204E-7</c:v>
                </c:pt>
                <c:pt idx="337">
                  <c:v>7.2407407407407404E-7</c:v>
                </c:pt>
                <c:pt idx="338">
                  <c:v>7.2592592592592499E-7</c:v>
                </c:pt>
                <c:pt idx="339">
                  <c:v>7.27777777777777E-7</c:v>
                </c:pt>
              </c:numCache>
            </c:numRef>
          </c:xVal>
          <c:yVal>
            <c:numRef>
              <c:f>List1!$AC$2:$AC$341</c:f>
              <c:numCache>
                <c:formatCode>0.00E+00</c:formatCode>
                <c:ptCount val="340"/>
                <c:pt idx="0">
                  <c:v>1.7318961377255E-8</c:v>
                </c:pt>
                <c:pt idx="1">
                  <c:v>1.4504785927317201E-8</c:v>
                </c:pt>
                <c:pt idx="2">
                  <c:v>1.6116159198160901E-8</c:v>
                </c:pt>
                <c:pt idx="3">
                  <c:v>1.55529585843901E-8</c:v>
                </c:pt>
                <c:pt idx="4">
                  <c:v>1.5015338138700101E-8</c:v>
                </c:pt>
                <c:pt idx="5">
                  <c:v>1.45033250328085E-8</c:v>
                </c:pt>
                <c:pt idx="6">
                  <c:v>1.4016828375951801E-8</c:v>
                </c:pt>
                <c:pt idx="7">
                  <c:v>1.3556093082290899E-8</c:v>
                </c:pt>
                <c:pt idx="8">
                  <c:v>1.5003653177643699E-8</c:v>
                </c:pt>
                <c:pt idx="9">
                  <c:v>1.27101821107107E-8</c:v>
                </c:pt>
                <c:pt idx="10">
                  <c:v>1.0901498803348099E-8</c:v>
                </c:pt>
                <c:pt idx="11">
                  <c:v>1.19425685852329E-8</c:v>
                </c:pt>
                <c:pt idx="12">
                  <c:v>1.15805002220819E-8</c:v>
                </c:pt>
                <c:pt idx="13">
                  <c:v>1.1233008014163199E-8</c:v>
                </c:pt>
                <c:pt idx="14">
                  <c:v>1.09001324119016E-8</c:v>
                </c:pt>
                <c:pt idx="15">
                  <c:v>1.0581804928717801E-8</c:v>
                </c:pt>
                <c:pt idx="16">
                  <c:v>1.02781031453149E-8</c:v>
                </c:pt>
                <c:pt idx="17">
                  <c:v>1.12277650687129E-8</c:v>
                </c:pt>
                <c:pt idx="18">
                  <c:v>9.7138606493611002E-9</c:v>
                </c:pt>
                <c:pt idx="19">
                  <c:v>8.4845846497326506E-9</c:v>
                </c:pt>
                <c:pt idx="20">
                  <c:v>9.1953743221310692E-9</c:v>
                </c:pt>
                <c:pt idx="21">
                  <c:v>8.9492604731492408E-9</c:v>
                </c:pt>
                <c:pt idx="22">
                  <c:v>8.7119746097864308E-9</c:v>
                </c:pt>
                <c:pt idx="23">
                  <c:v>8.4835722675206798E-9</c:v>
                </c:pt>
                <c:pt idx="24">
                  <c:v>8.2640316379462395E-9</c:v>
                </c:pt>
                <c:pt idx="25">
                  <c:v>8.0534095952031094E-9</c:v>
                </c:pt>
                <c:pt idx="26">
                  <c:v>8.7092159786328707E-9</c:v>
                </c:pt>
                <c:pt idx="27">
                  <c:v>7.6586585755558696E-9</c:v>
                </c:pt>
                <c:pt idx="28">
                  <c:v>6.7856936814814001E-9</c:v>
                </c:pt>
                <c:pt idx="29">
                  <c:v>7.2924015619214203E-9</c:v>
                </c:pt>
                <c:pt idx="30">
                  <c:v>7.1176068517637898E-9</c:v>
                </c:pt>
                <c:pt idx="31">
                  <c:v>6.9484405981715903E-9</c:v>
                </c:pt>
                <c:pt idx="32">
                  <c:v>6.7849632250031502E-9</c:v>
                </c:pt>
                <c:pt idx="33">
                  <c:v>6.6271805824804603E-9</c:v>
                </c:pt>
                <c:pt idx="34">
                  <c:v>6.4751470727500698E-9</c:v>
                </c:pt>
                <c:pt idx="35">
                  <c:v>6.9468120867473297E-9</c:v>
                </c:pt>
                <c:pt idx="36">
                  <c:v>6.1882708281067196E-9</c:v>
                </c:pt>
                <c:pt idx="37">
                  <c:v>5.5460986178522596E-9</c:v>
                </c:pt>
                <c:pt idx="38">
                  <c:v>5.9200505481015599E-9</c:v>
                </c:pt>
                <c:pt idx="39">
                  <c:v>5.7914567079422801E-9</c:v>
                </c:pt>
                <c:pt idx="40">
                  <c:v>5.6666084208160097E-9</c:v>
                </c:pt>
                <c:pt idx="41">
                  <c:v>5.5455640714021201E-9</c:v>
                </c:pt>
                <c:pt idx="42">
                  <c:v>5.4283425540422198E-9</c:v>
                </c:pt>
                <c:pt idx="43">
                  <c:v>5.3149954940398197E-9</c:v>
                </c:pt>
                <c:pt idx="44">
                  <c:v>5.6655632415355599E-9</c:v>
                </c:pt>
                <c:pt idx="45">
                  <c:v>5.0999600790713601E-9</c:v>
                </c:pt>
                <c:pt idx="46">
                  <c:v>4.6137229262701902E-9</c:v>
                </c:pt>
                <c:pt idx="47">
                  <c:v>4.8976444881821196E-9</c:v>
                </c:pt>
                <c:pt idx="48">
                  <c:v>4.8002694120504497E-9</c:v>
                </c:pt>
                <c:pt idx="49">
                  <c:v>4.7054777155589801E-9</c:v>
                </c:pt>
                <c:pt idx="50">
                  <c:v>4.6133226097594201E-9</c:v>
                </c:pt>
                <c:pt idx="51">
                  <c:v>4.52382793575059E-9</c:v>
                </c:pt>
                <c:pt idx="52">
                  <c:v>4.4370409781880001E-9</c:v>
                </c:pt>
                <c:pt idx="53">
                  <c:v>4.7047640247603098E-9</c:v>
                </c:pt>
                <c:pt idx="54">
                  <c:v>4.2716640118198904E-9</c:v>
                </c:pt>
                <c:pt idx="55">
                  <c:v>3.8945215587257901E-9</c:v>
                </c:pt>
                <c:pt idx="56">
                  <c:v>4.11525444900032E-9</c:v>
                </c:pt>
                <c:pt idx="57">
                  <c:v>4.0397224397923399E-9</c:v>
                </c:pt>
                <c:pt idx="58">
                  <c:v>3.96602678794273E-9</c:v>
                </c:pt>
                <c:pt idx="59">
                  <c:v>3.89421461042881E-9</c:v>
                </c:pt>
                <c:pt idx="60">
                  <c:v>3.8243106309603403E-9</c:v>
                </c:pt>
                <c:pt idx="61">
                  <c:v>3.7563571129874101E-9</c:v>
                </c:pt>
                <c:pt idx="62">
                  <c:v>3.9655158903984904E-9</c:v>
                </c:pt>
                <c:pt idx="63">
                  <c:v>3.6263883894350799E-9</c:v>
                </c:pt>
                <c:pt idx="64">
                  <c:v>3.3278325735298499E-9</c:v>
                </c:pt>
                <c:pt idx="65">
                  <c:v>3.5029214766243E-9</c:v>
                </c:pt>
                <c:pt idx="66">
                  <c:v>3.4431253666586802E-9</c:v>
                </c:pt>
                <c:pt idx="67">
                  <c:v>3.38466851253039E-9</c:v>
                </c:pt>
                <c:pt idx="68">
                  <c:v>3.32759206885417E-9</c:v>
                </c:pt>
                <c:pt idx="69">
                  <c:v>3.27191974015485E-9</c:v>
                </c:pt>
                <c:pt idx="70">
                  <c:v>3.2176887909633702E-9</c:v>
                </c:pt>
                <c:pt idx="71">
                  <c:v>3.3842890143978001E-9</c:v>
                </c:pt>
                <c:pt idx="72">
                  <c:v>3.1136391610716199E-9</c:v>
                </c:pt>
                <c:pt idx="73">
                  <c:v>2.8731143728826699E-9</c:v>
                </c:pt>
                <c:pt idx="74">
                  <c:v>3.0144174573365498E-9</c:v>
                </c:pt>
                <c:pt idx="75">
                  <c:v>2.9662420265322699E-9</c:v>
                </c:pt>
                <c:pt idx="76">
                  <c:v>2.9190650529150201E-9</c:v>
                </c:pt>
                <c:pt idx="77">
                  <c:v>2.8729222874143501E-9</c:v>
                </c:pt>
                <c:pt idx="78">
                  <c:v>2.8278356217429799E-9</c:v>
                </c:pt>
                <c:pt idx="79">
                  <c:v>2.78383770257436E-9</c:v>
                </c:pt>
                <c:pt idx="80">
                  <c:v>2.9187746489615699E-9</c:v>
                </c:pt>
                <c:pt idx="81">
                  <c:v>2.6991920324069998E-9</c:v>
                </c:pt>
                <c:pt idx="82">
                  <c:v>2.50244098806409E-9</c:v>
                </c:pt>
                <c:pt idx="83">
                  <c:v>2.6182056534739502E-9</c:v>
                </c:pt>
                <c:pt idx="84">
                  <c:v>2.5787963833094998E-9</c:v>
                </c:pt>
                <c:pt idx="85">
                  <c:v>2.54014581454831E-9</c:v>
                </c:pt>
                <c:pt idx="86">
                  <c:v>2.5022849755268798E-9</c:v>
                </c:pt>
                <c:pt idx="87">
                  <c:v>2.4652337024698299E-9</c:v>
                </c:pt>
                <c:pt idx="88">
                  <c:v>2.4290205397304201E-9</c:v>
                </c:pt>
                <c:pt idx="89">
                  <c:v>2.5399180872485099E-9</c:v>
                </c:pt>
                <c:pt idx="90">
                  <c:v>2.3591860807002298E-9</c:v>
                </c:pt>
                <c:pt idx="91">
                  <c:v>2.1960690036715701E-9</c:v>
                </c:pt>
                <c:pt idx="92">
                  <c:v>2.2921750197435E-9</c:v>
                </c:pt>
                <c:pt idx="93">
                  <c:v>2.2595016319174699E-9</c:v>
                </c:pt>
                <c:pt idx="94">
                  <c:v>2.2274144239443199E-9</c:v>
                </c:pt>
                <c:pt idx="95">
                  <c:v>2.19594037112017E-9</c:v>
                </c:pt>
                <c:pt idx="96">
                  <c:v>2.16509727689241E-9</c:v>
                </c:pt>
                <c:pt idx="97">
                  <c:v>2.1349101172144599E-9</c:v>
                </c:pt>
                <c:pt idx="98">
                  <c:v>2.2272321751742802E-9</c:v>
                </c:pt>
                <c:pt idx="99">
                  <c:v>2.0765741278943501E-9</c:v>
                </c:pt>
                <c:pt idx="100">
                  <c:v>1.9397200480898799E-9</c:v>
                </c:pt>
                <c:pt idx="101">
                  <c:v>2.02045084311647E-9</c:v>
                </c:pt>
                <c:pt idx="102">
                  <c:v>1.9930373690711002E-9</c:v>
                </c:pt>
                <c:pt idx="103">
                  <c:v>1.9660834369731699E-9</c:v>
                </c:pt>
                <c:pt idx="104">
                  <c:v>1.9396125727247302E-9</c:v>
                </c:pt>
                <c:pt idx="105">
                  <c:v>1.9136406874338198E-9</c:v>
                </c:pt>
                <c:pt idx="106">
                  <c:v>1.8881896862193999E-9</c:v>
                </c:pt>
                <c:pt idx="107">
                  <c:v>1.9659350453666901E-9</c:v>
                </c:pt>
                <c:pt idx="108">
                  <c:v>1.8389139943396501E-9</c:v>
                </c:pt>
                <c:pt idx="109">
                  <c:v>1.7228602775723599E-9</c:v>
                </c:pt>
                <c:pt idx="110">
                  <c:v>1.7913964144700501E-9</c:v>
                </c:pt>
                <c:pt idx="111">
                  <c:v>1.7681489583065899E-9</c:v>
                </c:pt>
                <c:pt idx="112">
                  <c:v>1.74526642908744E-9</c:v>
                </c:pt>
                <c:pt idx="113">
                  <c:v>1.7227694277171701E-9</c:v>
                </c:pt>
                <c:pt idx="114">
                  <c:v>1.70067215882974E-9</c:v>
                </c:pt>
                <c:pt idx="115">
                  <c:v>1.6789938992891499E-9</c:v>
                </c:pt>
                <c:pt idx="116">
                  <c:v>1.7451437681676099E-9</c:v>
                </c:pt>
                <c:pt idx="117">
                  <c:v>1.6369516792558599E-9</c:v>
                </c:pt>
                <c:pt idx="118">
                  <c:v>1.5375801001458499E-9</c:v>
                </c:pt>
                <c:pt idx="119">
                  <c:v>1.5963235061567101E-9</c:v>
                </c:pt>
                <c:pt idx="120">
                  <c:v>1.57641735408069E-9</c:v>
                </c:pt>
                <c:pt idx="121">
                  <c:v>1.5568043131991901E-9</c:v>
                </c:pt>
                <c:pt idx="122">
                  <c:v>1.53750250433911E-9</c:v>
                </c:pt>
                <c:pt idx="123">
                  <c:v>1.5185246188080501E-9</c:v>
                </c:pt>
                <c:pt idx="124">
                  <c:v>1.4998876876632501E-9</c:v>
                </c:pt>
                <c:pt idx="125">
                  <c:v>1.5567015666933701E-9</c:v>
                </c:pt>
                <c:pt idx="126">
                  <c:v>1.4636881809604501E-9</c:v>
                </c:pt>
                <c:pt idx="127">
                  <c:v>1.37784617571677E-9</c:v>
                </c:pt>
                <c:pt idx="128">
                  <c:v>1.42863840179402E-9</c:v>
                </c:pt>
                <c:pt idx="129">
                  <c:v>1.41144218900819E-9</c:v>
                </c:pt>
                <c:pt idx="130">
                  <c:v>1.39448379674096E-9</c:v>
                </c:pt>
                <c:pt idx="131">
                  <c:v>1.37777924039132E-9</c:v>
                </c:pt>
                <c:pt idx="132">
                  <c:v>1.3613398822416701E-9</c:v>
                </c:pt>
                <c:pt idx="133">
                  <c:v>1.34518083427676E-9</c:v>
                </c:pt>
                <c:pt idx="134">
                  <c:v>1.3943967392646001E-9</c:v>
                </c:pt>
                <c:pt idx="135">
                  <c:v>1.31375001182588E-9</c:v>
                </c:pt>
                <c:pt idx="136">
                  <c:v>1.2389907124444299E-9</c:v>
                </c:pt>
                <c:pt idx="137">
                  <c:v>1.2832631108043901E-9</c:v>
                </c:pt>
                <c:pt idx="138">
                  <c:v>1.26828678884604E-9</c:v>
                </c:pt>
                <c:pt idx="139">
                  <c:v>1.2535051641990001E-9</c:v>
                </c:pt>
                <c:pt idx="140">
                  <c:v>1.2389324597261099E-9</c:v>
                </c:pt>
                <c:pt idx="141">
                  <c:v>1.22457887556345E-9</c:v>
                </c:pt>
                <c:pt idx="142">
                  <c:v>1.2104578806022599E-9</c:v>
                </c:pt>
                <c:pt idx="143">
                  <c:v>1.25343064082486E-9</c:v>
                </c:pt>
                <c:pt idx="144">
                  <c:v>1.1829554521604599E-9</c:v>
                </c:pt>
                <c:pt idx="145">
                  <c:v>1.1173556795781399E-9</c:v>
                </c:pt>
                <c:pt idx="146">
                  <c:v>1.1562347198674201E-9</c:v>
                </c:pt>
                <c:pt idx="147">
                  <c:v>1.1430931137379899E-9</c:v>
                </c:pt>
                <c:pt idx="148">
                  <c:v>1.13011217232316E-9</c:v>
                </c:pt>
                <c:pt idx="149">
                  <c:v>1.1173045887788E-9</c:v>
                </c:pt>
                <c:pt idx="150">
                  <c:v>1.10467955025567E-9</c:v>
                </c:pt>
                <c:pt idx="151">
                  <c:v>1.0922491165130601E-9</c:v>
                </c:pt>
                <c:pt idx="152">
                  <c:v>1.13004775608954E-9</c:v>
                </c:pt>
                <c:pt idx="153">
                  <c:v>1.0680098580654999E-9</c:v>
                </c:pt>
                <c:pt idx="154">
                  <c:v>1.01004073416546E-9</c:v>
                </c:pt>
                <c:pt idx="155">
                  <c:v>1.0444229901770899E-9</c:v>
                </c:pt>
                <c:pt idx="156">
                  <c:v>1.0328098877082401E-9</c:v>
                </c:pt>
                <c:pt idx="157">
                  <c:v>1.02133029873927E-9</c:v>
                </c:pt>
                <c:pt idx="158">
                  <c:v>1.0099956062304599E-9</c:v>
                </c:pt>
                <c:pt idx="159">
                  <c:v>9.9881411448856996E-10</c:v>
                </c:pt>
                <c:pt idx="160">
                  <c:v>9.877966712874999E-10</c:v>
                </c:pt>
                <c:pt idx="161">
                  <c:v>1.0212741188082601E-9</c:v>
                </c:pt>
                <c:pt idx="162">
                  <c:v>9.6628821844199509E-10</c:v>
                </c:pt>
                <c:pt idx="163">
                  <c:v>9.1472153290204801E-10</c:v>
                </c:pt>
                <c:pt idx="164">
                  <c:v>9.4532802552460795E-10</c:v>
                </c:pt>
                <c:pt idx="165">
                  <c:v>9.3499741847806404E-10</c:v>
                </c:pt>
                <c:pt idx="166">
                  <c:v>9.2477844617143601E-10</c:v>
                </c:pt>
                <c:pt idx="167">
                  <c:v>9.1468136611611301E-10</c:v>
                </c:pt>
                <c:pt idx="168">
                  <c:v>9.0471371338863798E-10</c:v>
                </c:pt>
                <c:pt idx="169">
                  <c:v>8.9488529092544802E-10</c:v>
                </c:pt>
                <c:pt idx="170">
                  <c:v>9.2472907453462404E-10</c:v>
                </c:pt>
                <c:pt idx="171">
                  <c:v>8.7567735153240203E-10</c:v>
                </c:pt>
                <c:pt idx="172">
                  <c:v>8.2951677590228101E-10</c:v>
                </c:pt>
                <c:pt idx="173">
                  <c:v>8.5693301026919003E-10</c:v>
                </c:pt>
                <c:pt idx="174">
                  <c:v>8.4768533607711995E-10</c:v>
                </c:pt>
                <c:pt idx="175">
                  <c:v>8.3853149774174405E-10</c:v>
                </c:pt>
                <c:pt idx="176">
                  <c:v>8.2948078225468701E-10</c:v>
                </c:pt>
                <c:pt idx="177">
                  <c:v>8.2054005321315203E-10</c:v>
                </c:pt>
                <c:pt idx="178">
                  <c:v>8.1171820972935297E-10</c:v>
                </c:pt>
                <c:pt idx="179">
                  <c:v>8.3848779899858205E-10</c:v>
                </c:pt>
                <c:pt idx="180">
                  <c:v>7.94459702032616E-10</c:v>
                </c:pt>
                <c:pt idx="181">
                  <c:v>7.5288953133682504E-10</c:v>
                </c:pt>
                <c:pt idx="182">
                  <c:v>7.77595334855229E-10</c:v>
                </c:pt>
                <c:pt idx="183">
                  <c:v>7.6926720942338796E-10</c:v>
                </c:pt>
                <c:pt idx="184">
                  <c:v>7.6101831130118596E-10</c:v>
                </c:pt>
                <c:pt idx="185">
                  <c:v>7.5285708899800302E-10</c:v>
                </c:pt>
                <c:pt idx="186">
                  <c:v>7.4478982012471898E-10</c:v>
                </c:pt>
                <c:pt idx="187">
                  <c:v>7.3682462066932896E-10</c:v>
                </c:pt>
                <c:pt idx="188">
                  <c:v>7.6097934482008901E-10</c:v>
                </c:pt>
                <c:pt idx="189">
                  <c:v>6.8722722219128699E-10</c:v>
                </c:pt>
                <c:pt idx="190">
                  <c:v>6.8357336126135399E-10</c:v>
                </c:pt>
                <c:pt idx="191">
                  <c:v>7.0596524754787005E-10</c:v>
                </c:pt>
                <c:pt idx="192">
                  <c:v>6.98421774453081E-10</c:v>
                </c:pt>
                <c:pt idx="193">
                  <c:v>6.9094543709386504E-10</c:v>
                </c:pt>
                <c:pt idx="194">
                  <c:v>6.8354395711052004E-10</c:v>
                </c:pt>
                <c:pt idx="195">
                  <c:v>6.7622309968469397E-10</c:v>
                </c:pt>
                <c:pt idx="196">
                  <c:v>6.6899030036488103E-10</c:v>
                </c:pt>
                <c:pt idx="197">
                  <c:v>6.9091044555072999E-10</c:v>
                </c:pt>
                <c:pt idx="198">
                  <c:v>6.5481297232684896E-10</c:v>
                </c:pt>
                <c:pt idx="199">
                  <c:v>6.2051617302841901E-10</c:v>
                </c:pt>
                <c:pt idx="200">
                  <c:v>6.4092441167824296E-10</c:v>
                </c:pt>
                <c:pt idx="201">
                  <c:v>6.34053310052939E-10</c:v>
                </c:pt>
                <c:pt idx="202">
                  <c:v>6.2723925551157801E-10</c:v>
                </c:pt>
                <c:pt idx="203">
                  <c:v>6.2048933844833899E-10</c:v>
                </c:pt>
                <c:pt idx="204">
                  <c:v>6.1380887581748102E-10</c:v>
                </c:pt>
                <c:pt idx="205">
                  <c:v>6.0720471114907404E-10</c:v>
                </c:pt>
                <c:pt idx="206">
                  <c:v>6.2720765420742495E-10</c:v>
                </c:pt>
                <c:pt idx="207">
                  <c:v>5.9424755800213205E-10</c:v>
                </c:pt>
                <c:pt idx="208">
                  <c:v>5.62837047610178E-10</c:v>
                </c:pt>
                <c:pt idx="209">
                  <c:v>5.8153890990562205E-10</c:v>
                </c:pt>
                <c:pt idx="210">
                  <c:v>5.7524600335618403E-10</c:v>
                </c:pt>
                <c:pt idx="211">
                  <c:v>5.6900165709362797E-10</c:v>
                </c:pt>
                <c:pt idx="212">
                  <c:v>5.6281241163473102E-10</c:v>
                </c:pt>
                <c:pt idx="213">
                  <c:v>5.5668319091163402E-10</c:v>
                </c:pt>
                <c:pt idx="214">
                  <c:v>5.5062032197275295E-10</c:v>
                </c:pt>
                <c:pt idx="215">
                  <c:v>5.6897295775803304E-10</c:v>
                </c:pt>
                <c:pt idx="216">
                  <c:v>5.12611579076687E-10</c:v>
                </c:pt>
                <c:pt idx="217">
                  <c:v>5.0979267754433703E-10</c:v>
                </c:pt>
                <c:pt idx="218">
                  <c:v>5.2702275069233596E-10</c:v>
                </c:pt>
                <c:pt idx="219">
                  <c:v>5.2122843010832199E-10</c:v>
                </c:pt>
                <c:pt idx="220">
                  <c:v>5.1547547464152605E-10</c:v>
                </c:pt>
                <c:pt idx="221">
                  <c:v>5.0976994600277105E-10</c:v>
                </c:pt>
                <c:pt idx="222">
                  <c:v>5.0411642410096005E-10</c:v>
                </c:pt>
                <c:pt idx="223">
                  <c:v>4.9852078558584098E-10</c:v>
                </c:pt>
                <c:pt idx="224">
                  <c:v>5.1544924151891096E-10</c:v>
                </c:pt>
                <c:pt idx="225">
                  <c:v>4.8752245390159396E-10</c:v>
                </c:pt>
                <c:pt idx="226">
                  <c:v>4.6075129030235198E-10</c:v>
                </c:pt>
                <c:pt idx="227">
                  <c:v>4.7670945685991204E-10</c:v>
                </c:pt>
                <c:pt idx="228">
                  <c:v>4.7134594306633396E-10</c:v>
                </c:pt>
                <c:pt idx="229">
                  <c:v>4.6601764630106697E-10</c:v>
                </c:pt>
                <c:pt idx="230">
                  <c:v>4.6073021051467801E-10</c:v>
                </c:pt>
                <c:pt idx="231">
                  <c:v>4.5548791405141302E-10</c:v>
                </c:pt>
                <c:pt idx="232">
                  <c:v>4.5029624029562198E-10</c:v>
                </c:pt>
                <c:pt idx="233">
                  <c:v>4.6599351886592703E-10</c:v>
                </c:pt>
                <c:pt idx="234">
                  <c:v>4.4008283308147798E-10</c:v>
                </c:pt>
                <c:pt idx="235">
                  <c:v>4.1517199736106E-10</c:v>
                </c:pt>
                <c:pt idx="236">
                  <c:v>4.30029781482018E-10</c:v>
                </c:pt>
                <c:pt idx="237">
                  <c:v>4.2503894260083901E-10</c:v>
                </c:pt>
                <c:pt idx="238">
                  <c:v>4.2007802636689802E-10</c:v>
                </c:pt>
                <c:pt idx="239">
                  <c:v>4.1515231253571701E-10</c:v>
                </c:pt>
                <c:pt idx="240">
                  <c:v>4.1026581562264598E-10</c:v>
                </c:pt>
                <c:pt idx="241">
                  <c:v>4.05423676093614E-10</c:v>
                </c:pt>
                <c:pt idx="242">
                  <c:v>4.2005573194183099E-10</c:v>
                </c:pt>
                <c:pt idx="243">
                  <c:v>3.7486897693422998E-10</c:v>
                </c:pt>
                <c:pt idx="244">
                  <c:v>3.7258827010872302E-10</c:v>
                </c:pt>
                <c:pt idx="245">
                  <c:v>3.8649400002796699E-10</c:v>
                </c:pt>
                <c:pt idx="246">
                  <c:v>3.8182561582889802E-10</c:v>
                </c:pt>
                <c:pt idx="247">
                  <c:v>3.77182555155017E-10</c:v>
                </c:pt>
                <c:pt idx="248">
                  <c:v>3.7256977988285198E-10</c:v>
                </c:pt>
                <c:pt idx="249">
                  <c:v>3.6799107344485999E-10</c:v>
                </c:pt>
                <c:pt idx="250">
                  <c:v>3.6345127706736202E-10</c:v>
                </c:pt>
                <c:pt idx="251">
                  <c:v>3.7716185436678798E-10</c:v>
                </c:pt>
                <c:pt idx="252">
                  <c:v>3.5450447930717199E-10</c:v>
                </c:pt>
                <c:pt idx="253">
                  <c:v>3.3259457804784199E-10</c:v>
                </c:pt>
                <c:pt idx="254">
                  <c:v>3.4567755713713398E-10</c:v>
                </c:pt>
                <c:pt idx="255">
                  <c:v>3.41287891999925E-10</c:v>
                </c:pt>
                <c:pt idx="256">
                  <c:v>3.3691952079232601E-10</c:v>
                </c:pt>
                <c:pt idx="257">
                  <c:v>3.3257712926212102E-10</c:v>
                </c:pt>
                <c:pt idx="258">
                  <c:v>3.28264299656471E-10</c:v>
                </c:pt>
                <c:pt idx="259">
                  <c:v>3.2398561331713898E-10</c:v>
                </c:pt>
                <c:pt idx="260">
                  <c:v>3.3690017658822002E-10</c:v>
                </c:pt>
                <c:pt idx="261">
                  <c:v>3.15545920450122E-10</c:v>
                </c:pt>
                <c:pt idx="262">
                  <c:v>2.9483574429940899E-10</c:v>
                </c:pt>
                <c:pt idx="263">
                  <c:v>3.0720952343732701E-10</c:v>
                </c:pt>
                <c:pt idx="264">
                  <c:v>3.03060202613934E-10</c:v>
                </c:pt>
                <c:pt idx="265">
                  <c:v>2.9892861308205902E-10</c:v>
                </c:pt>
                <c:pt idx="266">
                  <c:v>2.94819201001731E-10</c:v>
                </c:pt>
                <c:pt idx="267">
                  <c:v>2.9073537373432898E-10</c:v>
                </c:pt>
                <c:pt idx="268">
                  <c:v>2.8668148746668602E-10</c:v>
                </c:pt>
                <c:pt idx="269">
                  <c:v>2.9891042325996399E-10</c:v>
                </c:pt>
                <c:pt idx="270">
                  <c:v>2.6093264341973399E-10</c:v>
                </c:pt>
                <c:pt idx="271">
                  <c:v>2.5899819749523101E-10</c:v>
                </c:pt>
                <c:pt idx="272">
                  <c:v>2.7076328012334099E-10</c:v>
                </c:pt>
                <c:pt idx="273">
                  <c:v>2.6682035538932703E-10</c:v>
                </c:pt>
                <c:pt idx="274">
                  <c:v>2.6289198248483401E-10</c:v>
                </c:pt>
                <c:pt idx="275">
                  <c:v>2.5898240101900799E-10</c:v>
                </c:pt>
                <c:pt idx="276">
                  <c:v>2.5509486750780798E-10</c:v>
                </c:pt>
                <c:pt idx="277">
                  <c:v>2.5123354452731197E-10</c:v>
                </c:pt>
                <c:pt idx="278">
                  <c:v>2.6287480097607899E-10</c:v>
                </c:pt>
                <c:pt idx="279">
                  <c:v>2.2665332809137199E-10</c:v>
                </c:pt>
                <c:pt idx="280">
                  <c:v>2.2480268070117199E-10</c:v>
                </c:pt>
                <c:pt idx="281">
                  <c:v>2.36048853429389E-10</c:v>
                </c:pt>
                <c:pt idx="282">
                  <c:v>2.3228203608437701E-10</c:v>
                </c:pt>
                <c:pt idx="283">
                  <c:v>2.28526901226654E-10</c:v>
                </c:pt>
                <c:pt idx="284">
                  <c:v>2.2478751103728501E-10</c:v>
                </c:pt>
                <c:pt idx="285">
                  <c:v>2.2106699235594899E-10</c:v>
                </c:pt>
                <c:pt idx="286">
                  <c:v>2.1736934205923101E-10</c:v>
                </c:pt>
                <c:pt idx="287">
                  <c:v>2.28510591447603E-10</c:v>
                </c:pt>
                <c:pt idx="288">
                  <c:v>2.1005606692132699E-10</c:v>
                </c:pt>
                <c:pt idx="289">
                  <c:v>1.91998097057767E-10</c:v>
                </c:pt>
                <c:pt idx="290">
                  <c:v>2.0280638678004201E-10</c:v>
                </c:pt>
                <c:pt idx="291">
                  <c:v>1.9918837860471599E-10</c:v>
                </c:pt>
                <c:pt idx="292">
                  <c:v>1.9557943452208699E-10</c:v>
                </c:pt>
                <c:pt idx="293">
                  <c:v>1.91983466656879E-10</c:v>
                </c:pt>
                <c:pt idx="294">
                  <c:v>1.88403492320734E-10</c:v>
                </c:pt>
                <c:pt idx="295">
                  <c:v>1.8484336886187599E-10</c:v>
                </c:pt>
                <c:pt idx="296">
                  <c:v>1.9556384382171101E-10</c:v>
                </c:pt>
                <c:pt idx="297">
                  <c:v>1.62078165682691E-10</c:v>
                </c:pt>
                <c:pt idx="298">
                  <c:v>1.6035651608631199E-10</c:v>
                </c:pt>
                <c:pt idx="299">
                  <c:v>1.70800723459914E-10</c:v>
                </c:pt>
                <c:pt idx="300">
                  <c:v>1.67306687118147E-10</c:v>
                </c:pt>
                <c:pt idx="301">
                  <c:v>1.63819296994235E-10</c:v>
                </c:pt>
                <c:pt idx="302">
                  <c:v>1.60342339721084E-10</c:v>
                </c:pt>
                <c:pt idx="303">
                  <c:v>1.5687874120603099E-10</c:v>
                </c:pt>
                <c:pt idx="304">
                  <c:v>1.53432243019459E-10</c:v>
                </c:pt>
                <c:pt idx="305">
                  <c:v>1.6380429471167901E-10</c:v>
                </c:pt>
                <c:pt idx="306">
                  <c:v>1.4660317687908401E-10</c:v>
                </c:pt>
                <c:pt idx="307">
                  <c:v>1.2966886395991601E-10</c:v>
                </c:pt>
                <c:pt idx="308">
                  <c:v>1.39816904007076E-10</c:v>
                </c:pt>
                <c:pt idx="309">
                  <c:v>1.3642399634218201E-10</c:v>
                </c:pt>
                <c:pt idx="310">
                  <c:v>1.3303547444537901E-10</c:v>
                </c:pt>
                <c:pt idx="311">
                  <c:v>1.2965502252939301E-10</c:v>
                </c:pt>
                <c:pt idx="312">
                  <c:v>1.2628549231028299E-10</c:v>
                </c:pt>
                <c:pt idx="313">
                  <c:v>1.2293053201989799E-10</c:v>
                </c:pt>
                <c:pt idx="314">
                  <c:v>1.33020974939741E-10</c:v>
                </c:pt>
                <c:pt idx="315">
                  <c:v>1.1627666505811099E-10</c:v>
                </c:pt>
                <c:pt idx="316">
                  <c:v>9.9741119842596405E-11</c:v>
                </c:pt>
                <c:pt idx="317">
                  <c:v>1.09656281484587E-10</c:v>
                </c:pt>
                <c:pt idx="318">
                  <c:v>1.06343252950267E-10</c:v>
                </c:pt>
                <c:pt idx="319">
                  <c:v>1.0303246586675099E-10</c:v>
                </c:pt>
                <c:pt idx="320">
                  <c:v>9.9727523021225299E-11</c:v>
                </c:pt>
                <c:pt idx="321">
                  <c:v>9.6431217526404399E-11</c:v>
                </c:pt>
                <c:pt idx="322">
                  <c:v>9.3147124787939206E-11</c:v>
                </c:pt>
                <c:pt idx="323">
                  <c:v>1.0301838335544E-10</c:v>
                </c:pt>
                <c:pt idx="324">
                  <c:v>7.2000997722861296E-11</c:v>
                </c:pt>
                <c:pt idx="325">
                  <c:v>7.0390905133628702E-11</c:v>
                </c:pt>
                <c:pt idx="326">
                  <c:v>8.0132965121269497E-11</c:v>
                </c:pt>
                <c:pt idx="327">
                  <c:v>7.68797799022333E-11</c:v>
                </c:pt>
                <c:pt idx="328">
                  <c:v>7.3626773336179901E-11</c:v>
                </c:pt>
                <c:pt idx="329">
                  <c:v>7.0377487522956001E-11</c:v>
                </c:pt>
                <c:pt idx="330">
                  <c:v>6.7134672566611806E-11</c:v>
                </c:pt>
                <c:pt idx="331">
                  <c:v>6.3901851239070095E-11</c:v>
                </c:pt>
                <c:pt idx="332">
                  <c:v>7.3612997494436506E-11</c:v>
                </c:pt>
                <c:pt idx="333">
                  <c:v>4.3036979713510501E-11</c:v>
                </c:pt>
                <c:pt idx="334">
                  <c:v>4.1444623731437799E-11</c:v>
                </c:pt>
                <c:pt idx="335">
                  <c:v>5.1070730005882598E-11</c:v>
                </c:pt>
                <c:pt idx="336">
                  <c:v>4.7858259616296699E-11</c:v>
                </c:pt>
                <c:pt idx="337">
                  <c:v>4.4643954746384798E-11</c:v>
                </c:pt>
                <c:pt idx="338">
                  <c:v>4.1431316148424497E-11</c:v>
                </c:pt>
                <c:pt idx="339">
                  <c:v>3.8223065460849103E-11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D2B-4B87-B31C-68074FB527AD}"/>
            </c:ext>
          </c:extLst>
        </c:ser>
        <c:ser>
          <c:idx val="1"/>
          <c:order val="1"/>
          <c:tx>
            <c:v>Coulombův zákon</c:v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List1!$A$2:$A$341</c:f>
              <c:numCache>
                <c:formatCode>0.00E+00</c:formatCode>
                <c:ptCount val="340"/>
                <c:pt idx="0">
                  <c:v>9.9999999999999995E-8</c:v>
                </c:pt>
                <c:pt idx="1">
                  <c:v>1.01851851851851E-7</c:v>
                </c:pt>
                <c:pt idx="2">
                  <c:v>1.03703703703703E-7</c:v>
                </c:pt>
                <c:pt idx="3">
                  <c:v>1.05555555555555E-7</c:v>
                </c:pt>
                <c:pt idx="4">
                  <c:v>1.07407407407407E-7</c:v>
                </c:pt>
                <c:pt idx="5">
                  <c:v>1.09259259259259E-7</c:v>
                </c:pt>
                <c:pt idx="6">
                  <c:v>1.11111111111111E-7</c:v>
                </c:pt>
                <c:pt idx="7">
                  <c:v>1.12962962962962E-7</c:v>
                </c:pt>
                <c:pt idx="8">
                  <c:v>1.14814814814814E-7</c:v>
                </c:pt>
                <c:pt idx="9">
                  <c:v>1.16666666666666E-7</c:v>
                </c:pt>
                <c:pt idx="10">
                  <c:v>1.18518518518518E-7</c:v>
                </c:pt>
                <c:pt idx="11">
                  <c:v>1.2037037037037E-7</c:v>
                </c:pt>
                <c:pt idx="12">
                  <c:v>1.2222222222222201E-7</c:v>
                </c:pt>
                <c:pt idx="13">
                  <c:v>1.2407407407407399E-7</c:v>
                </c:pt>
                <c:pt idx="14">
                  <c:v>1.2592592592592499E-7</c:v>
                </c:pt>
                <c:pt idx="15">
                  <c:v>1.27777777777777E-7</c:v>
                </c:pt>
                <c:pt idx="16">
                  <c:v>1.2962962962962901E-7</c:v>
                </c:pt>
                <c:pt idx="17">
                  <c:v>1.3148148148148101E-7</c:v>
                </c:pt>
                <c:pt idx="18">
                  <c:v>1.3333333333333299E-7</c:v>
                </c:pt>
                <c:pt idx="19">
                  <c:v>1.35185185185185E-7</c:v>
                </c:pt>
                <c:pt idx="20">
                  <c:v>1.3703703703703701E-7</c:v>
                </c:pt>
                <c:pt idx="21">
                  <c:v>1.3888888888888801E-7</c:v>
                </c:pt>
                <c:pt idx="22">
                  <c:v>1.4074074074074001E-7</c:v>
                </c:pt>
                <c:pt idx="23">
                  <c:v>1.4259259259259199E-7</c:v>
                </c:pt>
                <c:pt idx="24">
                  <c:v>1.44444444444444E-7</c:v>
                </c:pt>
                <c:pt idx="25">
                  <c:v>1.4629629629629601E-7</c:v>
                </c:pt>
                <c:pt idx="26">
                  <c:v>1.4814814814814801E-7</c:v>
                </c:pt>
                <c:pt idx="27">
                  <c:v>1.4999999999999999E-7</c:v>
                </c:pt>
                <c:pt idx="28">
                  <c:v>1.5185185185185099E-7</c:v>
                </c:pt>
                <c:pt idx="29">
                  <c:v>1.53703703703703E-7</c:v>
                </c:pt>
                <c:pt idx="30">
                  <c:v>1.5555555555555501E-7</c:v>
                </c:pt>
                <c:pt idx="31">
                  <c:v>1.5740740740740699E-7</c:v>
                </c:pt>
                <c:pt idx="32">
                  <c:v>1.5925925925925899E-7</c:v>
                </c:pt>
                <c:pt idx="33">
                  <c:v>1.61111111111111E-7</c:v>
                </c:pt>
                <c:pt idx="34">
                  <c:v>1.62962962962962E-7</c:v>
                </c:pt>
                <c:pt idx="35">
                  <c:v>1.6481481481481401E-7</c:v>
                </c:pt>
                <c:pt idx="36">
                  <c:v>1.6666666666666599E-7</c:v>
                </c:pt>
                <c:pt idx="37">
                  <c:v>1.68518518518518E-7</c:v>
                </c:pt>
                <c:pt idx="38">
                  <c:v>1.7037037037037E-7</c:v>
                </c:pt>
                <c:pt idx="39">
                  <c:v>1.7222222222222201E-7</c:v>
                </c:pt>
                <c:pt idx="40">
                  <c:v>1.7407407407407399E-7</c:v>
                </c:pt>
                <c:pt idx="41">
                  <c:v>1.7592592592592499E-7</c:v>
                </c:pt>
                <c:pt idx="42">
                  <c:v>1.77777777777777E-7</c:v>
                </c:pt>
                <c:pt idx="43">
                  <c:v>1.79629629629629E-7</c:v>
                </c:pt>
                <c:pt idx="44">
                  <c:v>1.8148148148148101E-7</c:v>
                </c:pt>
                <c:pt idx="45">
                  <c:v>1.8333333333333299E-7</c:v>
                </c:pt>
                <c:pt idx="46">
                  <c:v>1.85185185185185E-7</c:v>
                </c:pt>
                <c:pt idx="47">
                  <c:v>1.87037037037037E-7</c:v>
                </c:pt>
                <c:pt idx="48">
                  <c:v>1.88888888888888E-7</c:v>
                </c:pt>
                <c:pt idx="49">
                  <c:v>1.9074074074074001E-7</c:v>
                </c:pt>
                <c:pt idx="50">
                  <c:v>1.9259259259259199E-7</c:v>
                </c:pt>
                <c:pt idx="51">
                  <c:v>1.94444444444444E-7</c:v>
                </c:pt>
                <c:pt idx="52">
                  <c:v>1.96296296296296E-7</c:v>
                </c:pt>
                <c:pt idx="53">
                  <c:v>1.9814814814814801E-7</c:v>
                </c:pt>
                <c:pt idx="54">
                  <c:v>1.9999999999999999E-7</c:v>
                </c:pt>
                <c:pt idx="55">
                  <c:v>2.0185185185185099E-7</c:v>
                </c:pt>
                <c:pt idx="56">
                  <c:v>2.03703703703703E-7</c:v>
                </c:pt>
                <c:pt idx="57">
                  <c:v>2.0555555555555501E-7</c:v>
                </c:pt>
                <c:pt idx="58">
                  <c:v>2.0740740740740701E-7</c:v>
                </c:pt>
                <c:pt idx="59">
                  <c:v>2.0925925925925899E-7</c:v>
                </c:pt>
                <c:pt idx="60">
                  <c:v>2.11111111111111E-7</c:v>
                </c:pt>
                <c:pt idx="61">
                  <c:v>2.12962962962962E-7</c:v>
                </c:pt>
                <c:pt idx="62">
                  <c:v>2.1481481481481401E-7</c:v>
                </c:pt>
                <c:pt idx="63">
                  <c:v>2.1666666666666601E-7</c:v>
                </c:pt>
                <c:pt idx="64">
                  <c:v>2.1851851851851799E-7</c:v>
                </c:pt>
                <c:pt idx="65">
                  <c:v>2.2037037037037E-7</c:v>
                </c:pt>
                <c:pt idx="66">
                  <c:v>2.2222222222222201E-7</c:v>
                </c:pt>
                <c:pt idx="67">
                  <c:v>2.2407407407407401E-7</c:v>
                </c:pt>
                <c:pt idx="68">
                  <c:v>2.2592592592592499E-7</c:v>
                </c:pt>
                <c:pt idx="69">
                  <c:v>2.2777777777777699E-7</c:v>
                </c:pt>
                <c:pt idx="70">
                  <c:v>2.29629629629629E-7</c:v>
                </c:pt>
                <c:pt idx="71">
                  <c:v>2.3148148148148101E-7</c:v>
                </c:pt>
                <c:pt idx="72">
                  <c:v>2.3333333333333299E-7</c:v>
                </c:pt>
                <c:pt idx="73">
                  <c:v>2.3518518518518499E-7</c:v>
                </c:pt>
                <c:pt idx="74">
                  <c:v>2.37037037037037E-7</c:v>
                </c:pt>
                <c:pt idx="75">
                  <c:v>2.38888888888888E-7</c:v>
                </c:pt>
                <c:pt idx="76">
                  <c:v>2.4074074074074001E-7</c:v>
                </c:pt>
                <c:pt idx="77">
                  <c:v>2.4259259259259201E-7</c:v>
                </c:pt>
                <c:pt idx="78">
                  <c:v>2.4444444444444402E-7</c:v>
                </c:pt>
                <c:pt idx="79">
                  <c:v>2.4629629629629598E-7</c:v>
                </c:pt>
                <c:pt idx="80">
                  <c:v>2.4814814814814798E-7</c:v>
                </c:pt>
                <c:pt idx="81">
                  <c:v>2.4999999999999999E-7</c:v>
                </c:pt>
                <c:pt idx="82">
                  <c:v>2.5185185185185099E-7</c:v>
                </c:pt>
                <c:pt idx="83">
                  <c:v>2.53703703703703E-7</c:v>
                </c:pt>
                <c:pt idx="84">
                  <c:v>2.55555555555555E-7</c:v>
                </c:pt>
                <c:pt idx="85">
                  <c:v>2.5740740740740701E-7</c:v>
                </c:pt>
                <c:pt idx="86">
                  <c:v>2.5925925925925902E-7</c:v>
                </c:pt>
                <c:pt idx="87">
                  <c:v>2.6111111111111102E-7</c:v>
                </c:pt>
                <c:pt idx="88">
                  <c:v>2.6296296296296202E-7</c:v>
                </c:pt>
                <c:pt idx="89">
                  <c:v>2.6481481481481398E-7</c:v>
                </c:pt>
                <c:pt idx="90">
                  <c:v>2.6666666666666598E-7</c:v>
                </c:pt>
                <c:pt idx="91">
                  <c:v>2.6851851851851799E-7</c:v>
                </c:pt>
                <c:pt idx="92">
                  <c:v>2.7037037037037E-7</c:v>
                </c:pt>
                <c:pt idx="93">
                  <c:v>2.72222222222222E-7</c:v>
                </c:pt>
                <c:pt idx="94">
                  <c:v>2.7407407407407401E-7</c:v>
                </c:pt>
                <c:pt idx="95">
                  <c:v>2.7592592592592501E-7</c:v>
                </c:pt>
                <c:pt idx="96">
                  <c:v>2.7777777777777702E-7</c:v>
                </c:pt>
                <c:pt idx="97">
                  <c:v>2.7962962962962902E-7</c:v>
                </c:pt>
                <c:pt idx="98">
                  <c:v>2.8148148148148098E-7</c:v>
                </c:pt>
                <c:pt idx="99">
                  <c:v>2.8333333333333299E-7</c:v>
                </c:pt>
                <c:pt idx="100">
                  <c:v>2.8518518518518499E-7</c:v>
                </c:pt>
                <c:pt idx="101">
                  <c:v>2.87037037037037E-7</c:v>
                </c:pt>
                <c:pt idx="102">
                  <c:v>2.88888888888888E-7</c:v>
                </c:pt>
                <c:pt idx="103">
                  <c:v>2.9074074074074001E-7</c:v>
                </c:pt>
                <c:pt idx="104">
                  <c:v>2.9259259259259201E-7</c:v>
                </c:pt>
                <c:pt idx="105">
                  <c:v>2.9444444444444402E-7</c:v>
                </c:pt>
                <c:pt idx="106">
                  <c:v>2.9629629629629603E-7</c:v>
                </c:pt>
                <c:pt idx="107">
                  <c:v>2.9814814814814798E-7</c:v>
                </c:pt>
                <c:pt idx="108">
                  <c:v>2.9999999999999999E-7</c:v>
                </c:pt>
                <c:pt idx="109">
                  <c:v>3.0185185185185099E-7</c:v>
                </c:pt>
                <c:pt idx="110">
                  <c:v>3.0370370370370299E-7</c:v>
                </c:pt>
                <c:pt idx="111">
                  <c:v>3.05555555555555E-7</c:v>
                </c:pt>
                <c:pt idx="112">
                  <c:v>3.0740740740740701E-7</c:v>
                </c:pt>
                <c:pt idx="113">
                  <c:v>3.0925925925925901E-7</c:v>
                </c:pt>
                <c:pt idx="114">
                  <c:v>3.1111111111111102E-7</c:v>
                </c:pt>
                <c:pt idx="115">
                  <c:v>3.1296296296296202E-7</c:v>
                </c:pt>
                <c:pt idx="116">
                  <c:v>3.1481481481481398E-7</c:v>
                </c:pt>
                <c:pt idx="117">
                  <c:v>3.1666666666666598E-7</c:v>
                </c:pt>
                <c:pt idx="118">
                  <c:v>3.1851851851851799E-7</c:v>
                </c:pt>
                <c:pt idx="119">
                  <c:v>3.2037037037037E-7</c:v>
                </c:pt>
                <c:pt idx="120">
                  <c:v>3.22222222222222E-7</c:v>
                </c:pt>
                <c:pt idx="121">
                  <c:v>3.2407407407407401E-7</c:v>
                </c:pt>
                <c:pt idx="122">
                  <c:v>3.2592592592592501E-7</c:v>
                </c:pt>
                <c:pt idx="123">
                  <c:v>3.2777777777777702E-7</c:v>
                </c:pt>
                <c:pt idx="124">
                  <c:v>3.2962962962962902E-7</c:v>
                </c:pt>
                <c:pt idx="125">
                  <c:v>3.3148148148148098E-7</c:v>
                </c:pt>
                <c:pt idx="126">
                  <c:v>3.3333333333333298E-7</c:v>
                </c:pt>
                <c:pt idx="127">
                  <c:v>3.3518518518518499E-7</c:v>
                </c:pt>
                <c:pt idx="128">
                  <c:v>3.37037037037037E-7</c:v>
                </c:pt>
                <c:pt idx="129">
                  <c:v>3.38888888888888E-7</c:v>
                </c:pt>
                <c:pt idx="130">
                  <c:v>3.4074074074074E-7</c:v>
                </c:pt>
                <c:pt idx="131">
                  <c:v>3.4259259259259201E-7</c:v>
                </c:pt>
                <c:pt idx="132">
                  <c:v>3.4444444444444402E-7</c:v>
                </c:pt>
                <c:pt idx="133">
                  <c:v>3.4629629629629602E-7</c:v>
                </c:pt>
                <c:pt idx="134">
                  <c:v>3.4814814814814798E-7</c:v>
                </c:pt>
                <c:pt idx="135">
                  <c:v>3.4999999999999998E-7</c:v>
                </c:pt>
                <c:pt idx="136">
                  <c:v>3.5185185185185098E-7</c:v>
                </c:pt>
                <c:pt idx="137">
                  <c:v>3.5370370370370299E-7</c:v>
                </c:pt>
                <c:pt idx="138">
                  <c:v>3.55555555555555E-7</c:v>
                </c:pt>
                <c:pt idx="139">
                  <c:v>3.57407407407407E-7</c:v>
                </c:pt>
                <c:pt idx="140">
                  <c:v>3.5925925925925901E-7</c:v>
                </c:pt>
                <c:pt idx="141">
                  <c:v>3.6111111111111102E-7</c:v>
                </c:pt>
                <c:pt idx="142">
                  <c:v>3.6296296296296202E-7</c:v>
                </c:pt>
                <c:pt idx="143">
                  <c:v>3.6481481481481403E-7</c:v>
                </c:pt>
                <c:pt idx="144">
                  <c:v>3.6666666666666598E-7</c:v>
                </c:pt>
                <c:pt idx="145">
                  <c:v>3.6851851851851799E-7</c:v>
                </c:pt>
                <c:pt idx="146">
                  <c:v>3.7037037037036999E-7</c:v>
                </c:pt>
                <c:pt idx="147">
                  <c:v>3.72222222222222E-7</c:v>
                </c:pt>
                <c:pt idx="148">
                  <c:v>3.7407407407407401E-7</c:v>
                </c:pt>
                <c:pt idx="149">
                  <c:v>3.7592592592592501E-7</c:v>
                </c:pt>
                <c:pt idx="150">
                  <c:v>3.7777777777777701E-7</c:v>
                </c:pt>
                <c:pt idx="151">
                  <c:v>3.7962962962962902E-7</c:v>
                </c:pt>
                <c:pt idx="152">
                  <c:v>3.8148148148148097E-7</c:v>
                </c:pt>
                <c:pt idx="153">
                  <c:v>3.8333333333333298E-7</c:v>
                </c:pt>
                <c:pt idx="154">
                  <c:v>3.8518518518518499E-7</c:v>
                </c:pt>
                <c:pt idx="155">
                  <c:v>3.8703703703703699E-7</c:v>
                </c:pt>
                <c:pt idx="156">
                  <c:v>3.8888888888888799E-7</c:v>
                </c:pt>
                <c:pt idx="157">
                  <c:v>3.9074074074074E-7</c:v>
                </c:pt>
                <c:pt idx="158">
                  <c:v>3.9259259259259201E-7</c:v>
                </c:pt>
                <c:pt idx="159">
                  <c:v>3.9444444444444401E-7</c:v>
                </c:pt>
                <c:pt idx="160">
                  <c:v>3.9629629629629602E-7</c:v>
                </c:pt>
                <c:pt idx="161">
                  <c:v>3.9814814814814798E-7</c:v>
                </c:pt>
                <c:pt idx="162">
                  <c:v>3.9999999999999998E-7</c:v>
                </c:pt>
                <c:pt idx="163">
                  <c:v>4.0185185185185098E-7</c:v>
                </c:pt>
                <c:pt idx="164">
                  <c:v>4.0370370370370299E-7</c:v>
                </c:pt>
                <c:pt idx="165">
                  <c:v>4.05555555555555E-7</c:v>
                </c:pt>
                <c:pt idx="166">
                  <c:v>4.07407407407407E-7</c:v>
                </c:pt>
                <c:pt idx="167">
                  <c:v>4.0925925925925901E-7</c:v>
                </c:pt>
                <c:pt idx="168">
                  <c:v>4.1111111111111102E-7</c:v>
                </c:pt>
                <c:pt idx="169">
                  <c:v>4.1296296296296202E-7</c:v>
                </c:pt>
                <c:pt idx="170">
                  <c:v>4.1481481481481402E-7</c:v>
                </c:pt>
                <c:pt idx="171">
                  <c:v>4.1666666666666598E-7</c:v>
                </c:pt>
                <c:pt idx="172">
                  <c:v>4.1851851851851798E-7</c:v>
                </c:pt>
                <c:pt idx="173">
                  <c:v>4.2037037037036999E-7</c:v>
                </c:pt>
                <c:pt idx="174">
                  <c:v>4.22222222222222E-7</c:v>
                </c:pt>
                <c:pt idx="175">
                  <c:v>4.24074074074074E-7</c:v>
                </c:pt>
                <c:pt idx="176">
                  <c:v>4.25925925925925E-7</c:v>
                </c:pt>
                <c:pt idx="177">
                  <c:v>4.2777777777777701E-7</c:v>
                </c:pt>
                <c:pt idx="178">
                  <c:v>4.2962962962962902E-7</c:v>
                </c:pt>
                <c:pt idx="179">
                  <c:v>4.3148148148148102E-7</c:v>
                </c:pt>
                <c:pt idx="180">
                  <c:v>4.3333333333333298E-7</c:v>
                </c:pt>
                <c:pt idx="181">
                  <c:v>4.3518518518518499E-7</c:v>
                </c:pt>
                <c:pt idx="182">
                  <c:v>4.3703703703703699E-7</c:v>
                </c:pt>
                <c:pt idx="183">
                  <c:v>4.3888888888888799E-7</c:v>
                </c:pt>
                <c:pt idx="184">
                  <c:v>4.4074074074074E-7</c:v>
                </c:pt>
                <c:pt idx="185">
                  <c:v>4.4259259259259201E-7</c:v>
                </c:pt>
                <c:pt idx="186">
                  <c:v>4.4444444444444401E-7</c:v>
                </c:pt>
                <c:pt idx="187">
                  <c:v>4.4629629629629602E-7</c:v>
                </c:pt>
                <c:pt idx="188">
                  <c:v>4.4814814814814803E-7</c:v>
                </c:pt>
                <c:pt idx="189">
                  <c:v>4.4999999999999998E-7</c:v>
                </c:pt>
                <c:pt idx="190">
                  <c:v>4.5185185185185098E-7</c:v>
                </c:pt>
                <c:pt idx="191">
                  <c:v>4.5370370370370299E-7</c:v>
                </c:pt>
                <c:pt idx="192">
                  <c:v>4.5555555555555499E-7</c:v>
                </c:pt>
                <c:pt idx="193">
                  <c:v>4.57407407407407E-7</c:v>
                </c:pt>
                <c:pt idx="194">
                  <c:v>4.5925925925925901E-7</c:v>
                </c:pt>
                <c:pt idx="195">
                  <c:v>4.6111111111111101E-7</c:v>
                </c:pt>
                <c:pt idx="196">
                  <c:v>4.6296296296296302E-7</c:v>
                </c:pt>
                <c:pt idx="197">
                  <c:v>4.6481481481481402E-7</c:v>
                </c:pt>
                <c:pt idx="198">
                  <c:v>4.6666666666666597E-7</c:v>
                </c:pt>
                <c:pt idx="199">
                  <c:v>4.6851851851851798E-7</c:v>
                </c:pt>
                <c:pt idx="200">
                  <c:v>4.7037037037036999E-7</c:v>
                </c:pt>
                <c:pt idx="201">
                  <c:v>4.7222222222222199E-7</c:v>
                </c:pt>
                <c:pt idx="202">
                  <c:v>4.74074074074074E-7</c:v>
                </c:pt>
                <c:pt idx="203">
                  <c:v>4.75925925925925E-7</c:v>
                </c:pt>
                <c:pt idx="204">
                  <c:v>4.7777777777777696E-7</c:v>
                </c:pt>
                <c:pt idx="205">
                  <c:v>4.7962962962962896E-7</c:v>
                </c:pt>
                <c:pt idx="206">
                  <c:v>4.8148148148148097E-7</c:v>
                </c:pt>
                <c:pt idx="207">
                  <c:v>4.8333333333333298E-7</c:v>
                </c:pt>
                <c:pt idx="208">
                  <c:v>4.8518518518518498E-7</c:v>
                </c:pt>
                <c:pt idx="209">
                  <c:v>4.8703703703703699E-7</c:v>
                </c:pt>
                <c:pt idx="210">
                  <c:v>4.8888888888888804E-7</c:v>
                </c:pt>
                <c:pt idx="211">
                  <c:v>4.9074074074074005E-7</c:v>
                </c:pt>
                <c:pt idx="212">
                  <c:v>4.9259259259259195E-7</c:v>
                </c:pt>
                <c:pt idx="213">
                  <c:v>4.9444444444444396E-7</c:v>
                </c:pt>
                <c:pt idx="214">
                  <c:v>4.9629629629629596E-7</c:v>
                </c:pt>
                <c:pt idx="215">
                  <c:v>4.9814814814814797E-7</c:v>
                </c:pt>
                <c:pt idx="216">
                  <c:v>4.9999999999999998E-7</c:v>
                </c:pt>
                <c:pt idx="217">
                  <c:v>5.0185185185185103E-7</c:v>
                </c:pt>
                <c:pt idx="218">
                  <c:v>5.0370370370370304E-7</c:v>
                </c:pt>
                <c:pt idx="219">
                  <c:v>5.0555555555555504E-7</c:v>
                </c:pt>
                <c:pt idx="220">
                  <c:v>5.0740740740740705E-7</c:v>
                </c:pt>
                <c:pt idx="221">
                  <c:v>5.0925925925925895E-7</c:v>
                </c:pt>
                <c:pt idx="222">
                  <c:v>5.1111111111111096E-7</c:v>
                </c:pt>
                <c:pt idx="223">
                  <c:v>5.1296296296296201E-7</c:v>
                </c:pt>
                <c:pt idx="224">
                  <c:v>5.1481481481481402E-7</c:v>
                </c:pt>
                <c:pt idx="225">
                  <c:v>5.1666666666666603E-7</c:v>
                </c:pt>
                <c:pt idx="226">
                  <c:v>5.1851851851851803E-7</c:v>
                </c:pt>
                <c:pt idx="227">
                  <c:v>5.2037037037037004E-7</c:v>
                </c:pt>
                <c:pt idx="228">
                  <c:v>5.2222222222222205E-7</c:v>
                </c:pt>
                <c:pt idx="229">
                  <c:v>5.2407407407407405E-7</c:v>
                </c:pt>
                <c:pt idx="230">
                  <c:v>5.25925925925925E-7</c:v>
                </c:pt>
                <c:pt idx="231">
                  <c:v>5.2777777777777701E-7</c:v>
                </c:pt>
                <c:pt idx="232">
                  <c:v>5.2962962962962901E-7</c:v>
                </c:pt>
                <c:pt idx="233">
                  <c:v>5.3148148148148102E-7</c:v>
                </c:pt>
                <c:pt idx="234">
                  <c:v>5.3333333333333303E-7</c:v>
                </c:pt>
                <c:pt idx="235">
                  <c:v>5.3518518518518503E-7</c:v>
                </c:pt>
                <c:pt idx="236">
                  <c:v>5.3703703703703704E-7</c:v>
                </c:pt>
                <c:pt idx="237">
                  <c:v>5.3888888888888799E-7</c:v>
                </c:pt>
                <c:pt idx="238">
                  <c:v>5.4074074074073999E-7</c:v>
                </c:pt>
                <c:pt idx="239">
                  <c:v>5.42592592592592E-7</c:v>
                </c:pt>
                <c:pt idx="240">
                  <c:v>5.4444444444444401E-7</c:v>
                </c:pt>
                <c:pt idx="241">
                  <c:v>5.4629629629629601E-7</c:v>
                </c:pt>
                <c:pt idx="242">
                  <c:v>5.4814814814814802E-7</c:v>
                </c:pt>
                <c:pt idx="243">
                  <c:v>5.5000000000000003E-7</c:v>
                </c:pt>
                <c:pt idx="244">
                  <c:v>5.5185185185185098E-7</c:v>
                </c:pt>
                <c:pt idx="245">
                  <c:v>5.5370370370370298E-7</c:v>
                </c:pt>
                <c:pt idx="246">
                  <c:v>5.5555555555555499E-7</c:v>
                </c:pt>
                <c:pt idx="247">
                  <c:v>5.57407407407407E-7</c:v>
                </c:pt>
                <c:pt idx="248">
                  <c:v>5.59259259259259E-7</c:v>
                </c:pt>
                <c:pt idx="249">
                  <c:v>5.6111111111111101E-7</c:v>
                </c:pt>
                <c:pt idx="250">
                  <c:v>5.6296296296296302E-7</c:v>
                </c:pt>
                <c:pt idx="251">
                  <c:v>5.6481481481481396E-7</c:v>
                </c:pt>
                <c:pt idx="252">
                  <c:v>5.6666666666666597E-7</c:v>
                </c:pt>
                <c:pt idx="253">
                  <c:v>5.6851851851851798E-7</c:v>
                </c:pt>
                <c:pt idx="254">
                  <c:v>5.7037037037036998E-7</c:v>
                </c:pt>
                <c:pt idx="255">
                  <c:v>5.7222222222222199E-7</c:v>
                </c:pt>
                <c:pt idx="256">
                  <c:v>5.74074074074074E-7</c:v>
                </c:pt>
                <c:pt idx="257">
                  <c:v>5.75925925925926E-7</c:v>
                </c:pt>
                <c:pt idx="258">
                  <c:v>5.7777777777777695E-7</c:v>
                </c:pt>
                <c:pt idx="259">
                  <c:v>5.7962962962962896E-7</c:v>
                </c:pt>
                <c:pt idx="260">
                  <c:v>5.8148148148148096E-7</c:v>
                </c:pt>
                <c:pt idx="261">
                  <c:v>5.8333333333333297E-7</c:v>
                </c:pt>
                <c:pt idx="262">
                  <c:v>5.8518518518518498E-7</c:v>
                </c:pt>
                <c:pt idx="263">
                  <c:v>5.8703703703703698E-7</c:v>
                </c:pt>
                <c:pt idx="264">
                  <c:v>5.8888888888888804E-7</c:v>
                </c:pt>
                <c:pt idx="265">
                  <c:v>5.9074074074074005E-7</c:v>
                </c:pt>
                <c:pt idx="266">
                  <c:v>5.9259259259259205E-7</c:v>
                </c:pt>
                <c:pt idx="267">
                  <c:v>5.9444444444444395E-7</c:v>
                </c:pt>
                <c:pt idx="268">
                  <c:v>5.9629629629629596E-7</c:v>
                </c:pt>
                <c:pt idx="269">
                  <c:v>5.9814814814814797E-7</c:v>
                </c:pt>
                <c:pt idx="270">
                  <c:v>5.9999999999999997E-7</c:v>
                </c:pt>
                <c:pt idx="271">
                  <c:v>6.0185185185185103E-7</c:v>
                </c:pt>
                <c:pt idx="272">
                  <c:v>6.0370370370370303E-7</c:v>
                </c:pt>
                <c:pt idx="273">
                  <c:v>6.0555555555555504E-7</c:v>
                </c:pt>
                <c:pt idx="274">
                  <c:v>6.0740740740740705E-7</c:v>
                </c:pt>
                <c:pt idx="275">
                  <c:v>6.0925925925925895E-7</c:v>
                </c:pt>
                <c:pt idx="276">
                  <c:v>6.1111111111111095E-7</c:v>
                </c:pt>
                <c:pt idx="277">
                  <c:v>6.1296296296296201E-7</c:v>
                </c:pt>
                <c:pt idx="278">
                  <c:v>6.1481481481481401E-7</c:v>
                </c:pt>
                <c:pt idx="279">
                  <c:v>6.1666666666666602E-7</c:v>
                </c:pt>
                <c:pt idx="280">
                  <c:v>6.1851851851851803E-7</c:v>
                </c:pt>
                <c:pt idx="281">
                  <c:v>6.2037037037037003E-7</c:v>
                </c:pt>
                <c:pt idx="282">
                  <c:v>6.2222222222222204E-7</c:v>
                </c:pt>
                <c:pt idx="283">
                  <c:v>6.2407407407407405E-7</c:v>
                </c:pt>
                <c:pt idx="284">
                  <c:v>6.25925925925925E-7</c:v>
                </c:pt>
                <c:pt idx="285">
                  <c:v>6.27777777777777E-7</c:v>
                </c:pt>
                <c:pt idx="286">
                  <c:v>6.2962962962962901E-7</c:v>
                </c:pt>
                <c:pt idx="287">
                  <c:v>6.3148148148148102E-7</c:v>
                </c:pt>
                <c:pt idx="288">
                  <c:v>6.3333333333333302E-7</c:v>
                </c:pt>
                <c:pt idx="289">
                  <c:v>6.3518518518518503E-7</c:v>
                </c:pt>
                <c:pt idx="290">
                  <c:v>6.3703703703703704E-7</c:v>
                </c:pt>
                <c:pt idx="291">
                  <c:v>6.3888888888888798E-7</c:v>
                </c:pt>
                <c:pt idx="292">
                  <c:v>6.4074074074073999E-7</c:v>
                </c:pt>
                <c:pt idx="293">
                  <c:v>6.42592592592592E-7</c:v>
                </c:pt>
                <c:pt idx="294">
                  <c:v>6.44444444444444E-7</c:v>
                </c:pt>
                <c:pt idx="295">
                  <c:v>6.4629629629629601E-7</c:v>
                </c:pt>
                <c:pt idx="296">
                  <c:v>6.4814814814814802E-7</c:v>
                </c:pt>
                <c:pt idx="297">
                  <c:v>6.5000000000000002E-7</c:v>
                </c:pt>
                <c:pt idx="298">
                  <c:v>6.5185185185185097E-7</c:v>
                </c:pt>
                <c:pt idx="299">
                  <c:v>6.5370370370370298E-7</c:v>
                </c:pt>
                <c:pt idx="300">
                  <c:v>6.5555555555555498E-7</c:v>
                </c:pt>
                <c:pt idx="301">
                  <c:v>6.5740740740740699E-7</c:v>
                </c:pt>
                <c:pt idx="302">
                  <c:v>6.59259259259259E-7</c:v>
                </c:pt>
                <c:pt idx="303">
                  <c:v>6.61111111111111E-7</c:v>
                </c:pt>
                <c:pt idx="304">
                  <c:v>6.6296296296296301E-7</c:v>
                </c:pt>
                <c:pt idx="305">
                  <c:v>6.6481481481481396E-7</c:v>
                </c:pt>
                <c:pt idx="306">
                  <c:v>6.6666666666666597E-7</c:v>
                </c:pt>
                <c:pt idx="307">
                  <c:v>6.6851851851851797E-7</c:v>
                </c:pt>
                <c:pt idx="308">
                  <c:v>6.7037037037036998E-7</c:v>
                </c:pt>
                <c:pt idx="309">
                  <c:v>6.7222222222222199E-7</c:v>
                </c:pt>
                <c:pt idx="310">
                  <c:v>6.7407407407407399E-7</c:v>
                </c:pt>
                <c:pt idx="311">
                  <c:v>6.75925925925926E-7</c:v>
                </c:pt>
                <c:pt idx="312">
                  <c:v>6.7777777777777695E-7</c:v>
                </c:pt>
                <c:pt idx="313">
                  <c:v>6.7962962962962895E-7</c:v>
                </c:pt>
                <c:pt idx="314">
                  <c:v>6.8148148148148096E-7</c:v>
                </c:pt>
                <c:pt idx="315">
                  <c:v>6.8333333333333297E-7</c:v>
                </c:pt>
                <c:pt idx="316">
                  <c:v>6.8518518518518497E-7</c:v>
                </c:pt>
                <c:pt idx="317">
                  <c:v>6.8703703703703698E-7</c:v>
                </c:pt>
                <c:pt idx="318">
                  <c:v>6.8888888888888803E-7</c:v>
                </c:pt>
                <c:pt idx="319">
                  <c:v>6.9074074074074004E-7</c:v>
                </c:pt>
                <c:pt idx="320">
                  <c:v>6.9259259259259205E-7</c:v>
                </c:pt>
                <c:pt idx="321">
                  <c:v>6.9444444444444395E-7</c:v>
                </c:pt>
                <c:pt idx="322">
                  <c:v>6.9629629629629595E-7</c:v>
                </c:pt>
                <c:pt idx="323">
                  <c:v>6.9814814814814796E-7</c:v>
                </c:pt>
                <c:pt idx="324">
                  <c:v>6.9999999999999997E-7</c:v>
                </c:pt>
                <c:pt idx="325">
                  <c:v>7.0185185185185102E-7</c:v>
                </c:pt>
                <c:pt idx="326">
                  <c:v>7.0370370370370303E-7</c:v>
                </c:pt>
                <c:pt idx="327">
                  <c:v>7.0555555555555504E-7</c:v>
                </c:pt>
                <c:pt idx="328">
                  <c:v>7.0740740740740704E-7</c:v>
                </c:pt>
                <c:pt idx="329">
                  <c:v>7.0925925925925905E-7</c:v>
                </c:pt>
                <c:pt idx="330">
                  <c:v>7.1111111111111095E-7</c:v>
                </c:pt>
                <c:pt idx="331">
                  <c:v>7.1296296296296296E-7</c:v>
                </c:pt>
                <c:pt idx="332">
                  <c:v>7.1481481481481401E-7</c:v>
                </c:pt>
                <c:pt idx="333">
                  <c:v>7.1666666666666602E-7</c:v>
                </c:pt>
                <c:pt idx="334">
                  <c:v>7.1851851851851802E-7</c:v>
                </c:pt>
                <c:pt idx="335">
                  <c:v>7.2037037037037003E-7</c:v>
                </c:pt>
                <c:pt idx="336">
                  <c:v>7.2222222222222204E-7</c:v>
                </c:pt>
                <c:pt idx="337">
                  <c:v>7.2407407407407404E-7</c:v>
                </c:pt>
                <c:pt idx="338">
                  <c:v>7.2592592592592499E-7</c:v>
                </c:pt>
                <c:pt idx="339">
                  <c:v>7.27777777777777E-7</c:v>
                </c:pt>
              </c:numCache>
            </c:numRef>
          </c:xVal>
          <c:yVal>
            <c:numRef>
              <c:f>List1!$H$2:$H$341</c:f>
              <c:numCache>
                <c:formatCode>0.00E+00</c:formatCode>
                <c:ptCount val="340"/>
                <c:pt idx="0">
                  <c:v>1.8692476267499899E-8</c:v>
                </c:pt>
                <c:pt idx="1">
                  <c:v>1.8018929188770201E-8</c:v>
                </c:pt>
                <c:pt idx="2">
                  <c:v>1.7381141835468701E-8</c:v>
                </c:pt>
                <c:pt idx="3">
                  <c:v>1.67766268993628E-8</c:v>
                </c:pt>
                <c:pt idx="4">
                  <c:v>1.6203109630211E-8</c:v>
                </c:pt>
                <c:pt idx="5">
                  <c:v>1.5658506405064602E-8</c:v>
                </c:pt>
                <c:pt idx="6">
                  <c:v>1.5140905776674899E-8</c:v>
                </c:pt>
                <c:pt idx="7">
                  <c:v>1.4648551678588999E-8</c:v>
                </c:pt>
                <c:pt idx="8">
                  <c:v>1.41798285109339E-8</c:v>
                </c:pt>
                <c:pt idx="9">
                  <c:v>1.37332478699999E-8</c:v>
                </c:pt>
                <c:pt idx="10">
                  <c:v>1.33074367177807E-8</c:v>
                </c:pt>
                <c:pt idx="11">
                  <c:v>1.29011268156284E-8</c:v>
                </c:pt>
                <c:pt idx="12">
                  <c:v>1.25131452699793E-8</c:v>
                </c:pt>
                <c:pt idx="13">
                  <c:v>1.21424060583715E-8</c:v>
                </c:pt>
                <c:pt idx="14">
                  <c:v>1.17879024212867E-8</c:v>
                </c:pt>
                <c:pt idx="15">
                  <c:v>1.14487000201701E-8</c:v>
                </c:pt>
                <c:pt idx="16">
                  <c:v>1.11239307747E-8</c:v>
                </c:pt>
                <c:pt idx="17">
                  <c:v>1.0812787303318701E-8</c:v>
                </c:pt>
                <c:pt idx="18">
                  <c:v>1.0514517900468701E-8</c:v>
                </c:pt>
                <c:pt idx="19">
                  <c:v>1.02284219921242E-8</c:v>
                </c:pt>
                <c:pt idx="20">
                  <c:v>9.9538460182669801E-9</c:v>
                </c:pt>
                <c:pt idx="21">
                  <c:v>9.6901796970719895E-9</c:v>
                </c:pt>
                <c:pt idx="22">
                  <c:v>9.4368526308916106E-9</c:v>
                </c:pt>
                <c:pt idx="23">
                  <c:v>9.1933312187603303E-9</c:v>
                </c:pt>
                <c:pt idx="24">
                  <c:v>8.9591158441863901E-9</c:v>
                </c:pt>
                <c:pt idx="25">
                  <c:v>8.7337383105319596E-9</c:v>
                </c:pt>
                <c:pt idx="26">
                  <c:v>8.5167594993796796E-9</c:v>
                </c:pt>
                <c:pt idx="27">
                  <c:v>8.3077672299999905E-9</c:v>
                </c:pt>
                <c:pt idx="28">
                  <c:v>8.1063743004208696E-9</c:v>
                </c:pt>
                <c:pt idx="29">
                  <c:v>7.9122166927028504E-9</c:v>
                </c:pt>
                <c:pt idx="30">
                  <c:v>7.7249519268749898E-9</c:v>
                </c:pt>
                <c:pt idx="31">
                  <c:v>7.5442575496235301E-9</c:v>
                </c:pt>
                <c:pt idx="32">
                  <c:v>7.3698297452717598E-9</c:v>
                </c:pt>
                <c:pt idx="33">
                  <c:v>7.2013820578715802E-9</c:v>
                </c:pt>
                <c:pt idx="34">
                  <c:v>7.0386442143633702E-9</c:v>
                </c:pt>
                <c:pt idx="35">
                  <c:v>6.8813610397714897E-9</c:v>
                </c:pt>
                <c:pt idx="36">
                  <c:v>6.72929145629999E-9</c:v>
                </c:pt>
                <c:pt idx="37">
                  <c:v>6.5822075589940802E-9</c:v>
                </c:pt>
                <c:pt idx="38">
                  <c:v>6.4398937613456897E-9</c:v>
                </c:pt>
                <c:pt idx="39">
                  <c:v>6.30214600485952E-9</c:v>
                </c:pt>
                <c:pt idx="40">
                  <c:v>6.1687710271650004E-9</c:v>
                </c:pt>
                <c:pt idx="41">
                  <c:v>6.0395856837706296E-9</c:v>
                </c:pt>
                <c:pt idx="42">
                  <c:v>5.9144163190136699E-9</c:v>
                </c:pt>
                <c:pt idx="43">
                  <c:v>5.7930981821691897E-9</c:v>
                </c:pt>
                <c:pt idx="44">
                  <c:v>5.6754748850510203E-9</c:v>
                </c:pt>
                <c:pt idx="45">
                  <c:v>5.5613978977685897E-9</c:v>
                </c:pt>
                <c:pt idx="46">
                  <c:v>5.4507260796029899E-9</c:v>
                </c:pt>
                <c:pt idx="47">
                  <c:v>5.3433252422340898E-9</c:v>
                </c:pt>
                <c:pt idx="48">
                  <c:v>5.2390677427941103E-9</c:v>
                </c:pt>
                <c:pt idx="49">
                  <c:v>5.1378321044424501E-9</c:v>
                </c:pt>
                <c:pt idx="50">
                  <c:v>5.0395026623548402E-9</c:v>
                </c:pt>
                <c:pt idx="51">
                  <c:v>4.9439692332000002E-9</c:v>
                </c:pt>
                <c:pt idx="52">
                  <c:v>4.85112680633944E-9</c:v>
                </c:pt>
                <c:pt idx="53">
                  <c:v>4.7608752551340697E-9</c:v>
                </c:pt>
                <c:pt idx="54">
                  <c:v>4.6731190668749897E-9</c:v>
                </c:pt>
                <c:pt idx="55">
                  <c:v>4.5877670899781101E-9</c:v>
                </c:pt>
                <c:pt idx="56">
                  <c:v>4.5047322971925601E-9</c:v>
                </c:pt>
                <c:pt idx="57">
                  <c:v>4.4239315636742097E-9</c:v>
                </c:pt>
                <c:pt idx="58">
                  <c:v>4.3452854588671803E-9</c:v>
                </c:pt>
                <c:pt idx="59">
                  <c:v>4.2687180512201397E-9</c:v>
                </c:pt>
                <c:pt idx="60">
                  <c:v>4.1941567248407099E-9</c:v>
                </c:pt>
                <c:pt idx="61">
                  <c:v>4.1215320072612397E-9</c:v>
                </c:pt>
                <c:pt idx="62">
                  <c:v>4.0507774075527599E-9</c:v>
                </c:pt>
                <c:pt idx="63">
                  <c:v>3.98182926408283E-9</c:v>
                </c:pt>
                <c:pt idx="64">
                  <c:v>3.9146266012661504E-9</c:v>
                </c:pt>
                <c:pt idx="65">
                  <c:v>3.8491109947058804E-9</c:v>
                </c:pt>
                <c:pt idx="66">
                  <c:v>3.7852264441687397E-9</c:v>
                </c:pt>
                <c:pt idx="67">
                  <c:v>3.7229192538781399E-9</c:v>
                </c:pt>
                <c:pt idx="68">
                  <c:v>3.6621379196472701E-9</c:v>
                </c:pt>
                <c:pt idx="69">
                  <c:v>3.60283302240928E-9</c:v>
                </c:pt>
                <c:pt idx="70">
                  <c:v>3.54495712773348E-9</c:v>
                </c:pt>
                <c:pt idx="71">
                  <c:v>3.4884646909459102E-9</c:v>
                </c:pt>
                <c:pt idx="72">
                  <c:v>3.43331196749999E-9</c:v>
                </c:pt>
                <c:pt idx="73">
                  <c:v>3.3794569282677101E-9</c:v>
                </c:pt>
                <c:pt idx="74">
                  <c:v>3.32685917944519E-9</c:v>
                </c:pt>
                <c:pt idx="75">
                  <c:v>3.2754798867874502E-9</c:v>
                </c:pt>
                <c:pt idx="76">
                  <c:v>3.2252817039070999E-9</c:v>
                </c:pt>
                <c:pt idx="77">
                  <c:v>3.1762287043896001E-9</c:v>
                </c:pt>
                <c:pt idx="78">
                  <c:v>3.1282863174948301E-9</c:v>
                </c:pt>
                <c:pt idx="79">
                  <c:v>3.0814212672299098E-9</c:v>
                </c:pt>
                <c:pt idx="80">
                  <c:v>3.0356015145928898E-9</c:v>
                </c:pt>
                <c:pt idx="81">
                  <c:v>2.9907962027999899E-9</c:v>
                </c:pt>
                <c:pt idx="82">
                  <c:v>2.94697560532169E-9</c:v>
                </c:pt>
                <c:pt idx="83">
                  <c:v>2.9041110765640101E-9</c:v>
                </c:pt>
                <c:pt idx="84">
                  <c:v>2.86217500504253E-9</c:v>
                </c:pt>
                <c:pt idx="85">
                  <c:v>2.8211407689058501E-9</c:v>
                </c:pt>
                <c:pt idx="86">
                  <c:v>2.78098269367499E-9</c:v>
                </c:pt>
                <c:pt idx="87">
                  <c:v>2.7416760120733301E-9</c:v>
                </c:pt>
                <c:pt idx="88">
                  <c:v>2.70319682582969E-9</c:v>
                </c:pt>
                <c:pt idx="89">
                  <c:v>2.66552206934471E-9</c:v>
                </c:pt>
                <c:pt idx="90">
                  <c:v>2.6286294751171802E-9</c:v>
                </c:pt>
                <c:pt idx="91">
                  <c:v>2.5924975408337601E-9</c:v>
                </c:pt>
                <c:pt idx="92">
                  <c:v>2.5571054980310499E-9</c:v>
                </c:pt>
                <c:pt idx="93">
                  <c:v>2.5224332822448901E-9</c:v>
                </c:pt>
                <c:pt idx="94">
                  <c:v>2.4884615045667401E-9</c:v>
                </c:pt>
                <c:pt idx="95">
                  <c:v>2.4551714245317698E-9</c:v>
                </c:pt>
                <c:pt idx="96">
                  <c:v>2.4225449242679899E-9</c:v>
                </c:pt>
                <c:pt idx="97">
                  <c:v>2.3905644838397399E-9</c:v>
                </c:pt>
                <c:pt idx="98">
                  <c:v>2.3592131577229002E-9</c:v>
                </c:pt>
                <c:pt idx="99">
                  <c:v>2.3284745523529402E-9</c:v>
                </c:pt>
                <c:pt idx="100">
                  <c:v>2.2983328046900801E-9</c:v>
                </c:pt>
                <c:pt idx="101">
                  <c:v>2.26877256174942E-9</c:v>
                </c:pt>
                <c:pt idx="102">
                  <c:v>2.2397789610465901E-9</c:v>
                </c:pt>
                <c:pt idx="103">
                  <c:v>2.2113376119124501E-9</c:v>
                </c:pt>
                <c:pt idx="104">
                  <c:v>2.1834345776329899E-9</c:v>
                </c:pt>
                <c:pt idx="105">
                  <c:v>2.1560563583730801E-9</c:v>
                </c:pt>
                <c:pt idx="106">
                  <c:v>2.1291898748449199E-9</c:v>
                </c:pt>
                <c:pt idx="107">
                  <c:v>2.1028224526842999E-9</c:v>
                </c:pt>
                <c:pt idx="108">
                  <c:v>2.0769418074999902E-9</c:v>
                </c:pt>
                <c:pt idx="109">
                  <c:v>2.0515360305630598E-9</c:v>
                </c:pt>
                <c:pt idx="110">
                  <c:v>2.02659357510521E-9</c:v>
                </c:pt>
                <c:pt idx="111">
                  <c:v>2.0021032431966898E-9</c:v>
                </c:pt>
                <c:pt idx="112">
                  <c:v>1.9780541731757101E-9</c:v>
                </c:pt>
                <c:pt idx="113">
                  <c:v>1.95443582760335E-9</c:v>
                </c:pt>
                <c:pt idx="114">
                  <c:v>1.93123798171874E-9</c:v>
                </c:pt>
                <c:pt idx="115">
                  <c:v>1.9084507123710599E-9</c:v>
                </c:pt>
                <c:pt idx="116">
                  <c:v>1.88606438740588E-9</c:v>
                </c:pt>
                <c:pt idx="117">
                  <c:v>1.8640696554847601E-9</c:v>
                </c:pt>
                <c:pt idx="118">
                  <c:v>1.84245743631794E-9</c:v>
                </c:pt>
                <c:pt idx="119">
                  <c:v>1.82121891129105E-9</c:v>
                </c:pt>
                <c:pt idx="120">
                  <c:v>1.8003455144678901E-9</c:v>
                </c:pt>
                <c:pt idx="121">
                  <c:v>1.77982892395199E-9</c:v>
                </c:pt>
                <c:pt idx="122">
                  <c:v>1.7596610535908401E-9</c:v>
                </c:pt>
                <c:pt idx="123">
                  <c:v>1.73983404500718E-9</c:v>
                </c:pt>
                <c:pt idx="124">
                  <c:v>1.7203402599428699E-9</c:v>
                </c:pt>
                <c:pt idx="125">
                  <c:v>1.70117227290128E-9</c:v>
                </c:pt>
                <c:pt idx="126">
                  <c:v>1.682322864075E-9</c:v>
                </c:pt>
                <c:pt idx="127">
                  <c:v>1.66378501254632E-9</c:v>
                </c:pt>
                <c:pt idx="128">
                  <c:v>1.64555188974852E-9</c:v>
                </c:pt>
                <c:pt idx="129">
                  <c:v>1.6276168531765599E-9</c:v>
                </c:pt>
                <c:pt idx="130">
                  <c:v>1.6099734403364199E-9</c:v>
                </c:pt>
                <c:pt idx="131">
                  <c:v>1.59261536292271E-9</c:v>
                </c:pt>
                <c:pt idx="132">
                  <c:v>1.57553650121488E-9</c:v>
                </c:pt>
                <c:pt idx="133">
                  <c:v>1.5587308986825401E-9</c:v>
                </c:pt>
                <c:pt idx="134">
                  <c:v>1.5421927567912501E-9</c:v>
                </c:pt>
                <c:pt idx="135">
                  <c:v>1.5259164299999899E-9</c:v>
                </c:pt>
                <c:pt idx="136">
                  <c:v>1.50989642094265E-9</c:v>
                </c:pt>
                <c:pt idx="137">
                  <c:v>1.4941273757854699E-9</c:v>
                </c:pt>
                <c:pt idx="138">
                  <c:v>1.47860407975341E-9</c:v>
                </c:pt>
                <c:pt idx="139">
                  <c:v>1.46332145281833E-9</c:v>
                </c:pt>
                <c:pt idx="140">
                  <c:v>1.44827454554229E-9</c:v>
                </c:pt>
                <c:pt idx="141">
                  <c:v>1.43345853506982E-9</c:v>
                </c:pt>
                <c:pt idx="142">
                  <c:v>1.4188687212627499E-9</c:v>
                </c:pt>
                <c:pt idx="143">
                  <c:v>1.40450052297224E-9</c:v>
                </c:pt>
                <c:pt idx="144">
                  <c:v>1.39034947444214E-9</c:v>
                </c:pt>
                <c:pt idx="145">
                  <c:v>1.37641122183858E-9</c:v>
                </c:pt>
                <c:pt idx="146">
                  <c:v>1.36268151990074E-9</c:v>
                </c:pt>
                <c:pt idx="147">
                  <c:v>1.34915622870795E-9</c:v>
                </c:pt>
                <c:pt idx="148">
                  <c:v>1.33583131055852E-9</c:v>
                </c:pt>
                <c:pt idx="149">
                  <c:v>1.3227028269559999E-9</c:v>
                </c:pt>
                <c:pt idx="150">
                  <c:v>1.3097669356985199E-9</c:v>
                </c:pt>
                <c:pt idx="151">
                  <c:v>1.2970198880673399E-9</c:v>
                </c:pt>
                <c:pt idx="152">
                  <c:v>1.28445802611061E-9</c:v>
                </c:pt>
                <c:pt idx="153">
                  <c:v>1.2720777800189001E-9</c:v>
                </c:pt>
                <c:pt idx="154">
                  <c:v>1.25987566558871E-9</c:v>
                </c:pt>
                <c:pt idx="155">
                  <c:v>1.24784828177079E-9</c:v>
                </c:pt>
                <c:pt idx="156">
                  <c:v>1.2359923083000001E-9</c:v>
                </c:pt>
                <c:pt idx="157">
                  <c:v>1.2243045034035599E-9</c:v>
                </c:pt>
                <c:pt idx="158">
                  <c:v>1.21278170158486E-9</c:v>
                </c:pt>
                <c:pt idx="159">
                  <c:v>1.2014208114798601E-9</c:v>
                </c:pt>
                <c:pt idx="160">
                  <c:v>1.19021881378351E-9</c:v>
                </c:pt>
                <c:pt idx="161">
                  <c:v>1.1791727592434799E-9</c:v>
                </c:pt>
                <c:pt idx="162">
                  <c:v>1.16827976671874E-9</c:v>
                </c:pt>
                <c:pt idx="163">
                  <c:v>1.1575370213007201E-9</c:v>
                </c:pt>
                <c:pt idx="164">
                  <c:v>1.1469417724945201E-9</c:v>
                </c:pt>
                <c:pt idx="165">
                  <c:v>1.13649133245824E-9</c:v>
                </c:pt>
                <c:pt idx="166">
                  <c:v>1.12618307429814E-9</c:v>
                </c:pt>
                <c:pt idx="167">
                  <c:v>1.1160144304176799E-9</c:v>
                </c:pt>
                <c:pt idx="168">
                  <c:v>1.1059828909185499E-9</c:v>
                </c:pt>
                <c:pt idx="169">
                  <c:v>1.09608600205172E-9</c:v>
                </c:pt>
                <c:pt idx="170">
                  <c:v>1.0863213647167899E-9</c:v>
                </c:pt>
                <c:pt idx="171">
                  <c:v>1.07668663300799E-9</c:v>
                </c:pt>
                <c:pt idx="172">
                  <c:v>1.06717951280503E-9</c:v>
                </c:pt>
                <c:pt idx="173">
                  <c:v>1.0577977604073401E-9</c:v>
                </c:pt>
                <c:pt idx="174">
                  <c:v>1.04853918121018E-9</c:v>
                </c:pt>
                <c:pt idx="175">
                  <c:v>1.0394016284210801E-9</c:v>
                </c:pt>
                <c:pt idx="176">
                  <c:v>1.0303830018153099E-9</c:v>
                </c:pt>
                <c:pt idx="177">
                  <c:v>1.02148124652892E-9</c:v>
                </c:pt>
                <c:pt idx="178">
                  <c:v>1.01269435188819E-9</c:v>
                </c:pt>
                <c:pt idx="179">
                  <c:v>1.00402035027408E-9</c:v>
                </c:pt>
                <c:pt idx="180">
                  <c:v>9.9545731602070895E-10</c:v>
                </c:pt>
                <c:pt idx="181">
                  <c:v>9.8700336434640097E-10</c:v>
                </c:pt>
                <c:pt idx="182">
                  <c:v>9.7865665031653904E-10</c:v>
                </c:pt>
                <c:pt idx="183">
                  <c:v>9.7041536783688392E-10</c:v>
                </c:pt>
                <c:pt idx="184">
                  <c:v>9.6227774867647009E-10</c:v>
                </c:pt>
                <c:pt idx="185">
                  <c:v>9.5424206151905503E-10</c:v>
                </c:pt>
                <c:pt idx="186">
                  <c:v>9.4630661104218699E-10</c:v>
                </c:pt>
                <c:pt idx="187">
                  <c:v>9.3846973702294993E-10</c:v>
                </c:pt>
                <c:pt idx="188">
                  <c:v>9.3072981346953704E-10</c:v>
                </c:pt>
                <c:pt idx="189">
                  <c:v>9.2308524777777701E-10</c:v>
                </c:pt>
                <c:pt idx="190">
                  <c:v>9.1553447991181804E-10</c:v>
                </c:pt>
                <c:pt idx="191">
                  <c:v>9.0807598160816299E-10</c:v>
                </c:pt>
                <c:pt idx="192">
                  <c:v>9.0070825560232001E-10</c:v>
                </c:pt>
                <c:pt idx="193">
                  <c:v>8.9342983487731296E-10</c:v>
                </c:pt>
                <c:pt idx="194">
                  <c:v>8.8623928193337E-10</c:v>
                </c:pt>
                <c:pt idx="195">
                  <c:v>8.7913518807809496E-10</c:v>
                </c:pt>
                <c:pt idx="196">
                  <c:v>8.7211617273647899E-10</c:v>
                </c:pt>
                <c:pt idx="197">
                  <c:v>8.6518088278011402E-10</c:v>
                </c:pt>
                <c:pt idx="198">
                  <c:v>8.5832799187499895E-10</c:v>
                </c:pt>
                <c:pt idx="199">
                  <c:v>8.5155619984736505E-10</c:v>
                </c:pt>
                <c:pt idx="200">
                  <c:v>8.4486423206692897E-10</c:v>
                </c:pt>
                <c:pt idx="201">
                  <c:v>8.3825083884705798E-10</c:v>
                </c:pt>
                <c:pt idx="202">
                  <c:v>8.3171479486129698E-10</c:v>
                </c:pt>
                <c:pt idx="203">
                  <c:v>8.2525489857575404E-10</c:v>
                </c:pt>
                <c:pt idx="204">
                  <c:v>8.1886997169686296E-10</c:v>
                </c:pt>
                <c:pt idx="205">
                  <c:v>8.1255885863403904E-10</c:v>
                </c:pt>
                <c:pt idx="206">
                  <c:v>8.0632042597677498E-10</c:v>
                </c:pt>
                <c:pt idx="207">
                  <c:v>8.0015356198573103E-10</c:v>
                </c:pt>
                <c:pt idx="208">
                  <c:v>7.9405717609740095E-10</c:v>
                </c:pt>
                <c:pt idx="209">
                  <c:v>7.8803019844193095E-10</c:v>
                </c:pt>
                <c:pt idx="210">
                  <c:v>7.8207157937370803E-10</c:v>
                </c:pt>
                <c:pt idx="211">
                  <c:v>7.7618028901431002E-10</c:v>
                </c:pt>
                <c:pt idx="212">
                  <c:v>7.7035531680747901E-10</c:v>
                </c:pt>
                <c:pt idx="213">
                  <c:v>7.6459567108572095E-10</c:v>
                </c:pt>
                <c:pt idx="214">
                  <c:v>7.5890037864822297E-10</c:v>
                </c:pt>
                <c:pt idx="215">
                  <c:v>7.5326848434971796E-10</c:v>
                </c:pt>
                <c:pt idx="216">
                  <c:v>7.4769905069999903E-10</c:v>
                </c:pt>
                <c:pt idx="217">
                  <c:v>7.4219115747375401E-10</c:v>
                </c:pt>
                <c:pt idx="218">
                  <c:v>7.3674390133042198E-10</c:v>
                </c:pt>
                <c:pt idx="219">
                  <c:v>7.3135639544378603E-10</c:v>
                </c:pt>
                <c:pt idx="220">
                  <c:v>7.2602776914100304E-10</c:v>
                </c:pt>
                <c:pt idx="221">
                  <c:v>7.20757167550809E-10</c:v>
                </c:pt>
                <c:pt idx="222">
                  <c:v>7.1554375126063302E-10</c:v>
                </c:pt>
                <c:pt idx="223">
                  <c:v>7.10386695982353E-10</c:v>
                </c:pt>
                <c:pt idx="224">
                  <c:v>7.0528519222646304E-10</c:v>
                </c:pt>
                <c:pt idx="225">
                  <c:v>7.0023844498439095E-10</c:v>
                </c:pt>
                <c:pt idx="226">
                  <c:v>6.9524567341874905E-10</c:v>
                </c:pt>
                <c:pt idx="227">
                  <c:v>6.90306110561289E-10</c:v>
                </c:pt>
                <c:pt idx="228">
                  <c:v>6.8541900301833396E-10</c:v>
                </c:pt>
                <c:pt idx="229">
                  <c:v>6.8058361068348899E-10</c:v>
                </c:pt>
                <c:pt idx="230">
                  <c:v>6.7579920645742395E-10</c:v>
                </c:pt>
                <c:pt idx="231">
                  <c:v>6.7106507597451505E-10</c:v>
                </c:pt>
                <c:pt idx="232">
                  <c:v>6.6638051733617699E-10</c:v>
                </c:pt>
                <c:pt idx="233">
                  <c:v>6.61744840850684E-10</c:v>
                </c:pt>
                <c:pt idx="234">
                  <c:v>6.5715736877929597E-10</c:v>
                </c:pt>
                <c:pt idx="235">
                  <c:v>6.5261743508853998E-10</c:v>
                </c:pt>
                <c:pt idx="236">
                  <c:v>6.4812438520844199E-10</c:v>
                </c:pt>
                <c:pt idx="237">
                  <c:v>6.4367757579657705E-10</c:v>
                </c:pt>
                <c:pt idx="238">
                  <c:v>6.3927637450776402E-10</c:v>
                </c:pt>
                <c:pt idx="239">
                  <c:v>6.3492015976924505E-10</c:v>
                </c:pt>
                <c:pt idx="240">
                  <c:v>6.3060832056122397E-10</c:v>
                </c:pt>
                <c:pt idx="241">
                  <c:v>6.2634025620258498E-10</c:v>
                </c:pt>
                <c:pt idx="242">
                  <c:v>6.2211537614168605E-10</c:v>
                </c:pt>
                <c:pt idx="243">
                  <c:v>6.1793309975206596E-10</c:v>
                </c:pt>
                <c:pt idx="244">
                  <c:v>6.13792856132944E-10</c:v>
                </c:pt>
                <c:pt idx="245">
                  <c:v>6.0969408391438499E-10</c:v>
                </c:pt>
                <c:pt idx="246">
                  <c:v>6.0563623106699904E-10</c:v>
                </c:pt>
                <c:pt idx="247">
                  <c:v>6.0161875471606195E-10</c:v>
                </c:pt>
                <c:pt idx="248">
                  <c:v>5.9764112095993498E-10</c:v>
                </c:pt>
                <c:pt idx="249">
                  <c:v>5.9370280469267698E-10</c:v>
                </c:pt>
                <c:pt idx="250">
                  <c:v>5.8980328943072597E-10</c:v>
                </c:pt>
                <c:pt idx="251">
                  <c:v>5.8594206714356302E-10</c:v>
                </c:pt>
                <c:pt idx="252">
                  <c:v>5.8211863808823505E-10</c:v>
                </c:pt>
                <c:pt idx="253">
                  <c:v>5.7833251064764605E-10</c:v>
                </c:pt>
                <c:pt idx="254">
                  <c:v>5.7458320117252002E-10</c:v>
                </c:pt>
                <c:pt idx="255">
                  <c:v>5.7087023382693901E-10</c:v>
                </c:pt>
                <c:pt idx="256">
                  <c:v>5.6719314043735604E-10</c:v>
                </c:pt>
                <c:pt idx="257">
                  <c:v>5.6355146034501204E-10</c:v>
                </c:pt>
                <c:pt idx="258">
                  <c:v>5.5994474026164897E-10</c:v>
                </c:pt>
                <c:pt idx="259">
                  <c:v>5.5637253412844801E-10</c:v>
                </c:pt>
                <c:pt idx="260">
                  <c:v>5.5283440297811201E-10</c:v>
                </c:pt>
                <c:pt idx="261">
                  <c:v>5.4932991479999904E-10</c:v>
                </c:pt>
                <c:pt idx="262">
                  <c:v>5.4585864440824696E-10</c:v>
                </c:pt>
                <c:pt idx="263">
                  <c:v>5.4242017331280004E-10</c:v>
                </c:pt>
                <c:pt idx="264">
                  <c:v>5.3901408959327095E-10</c:v>
                </c:pt>
                <c:pt idx="265">
                  <c:v>5.3563998777557204E-10</c:v>
                </c:pt>
                <c:pt idx="266">
                  <c:v>5.3229746871122997E-10</c:v>
                </c:pt>
                <c:pt idx="267">
                  <c:v>5.2898613945934102E-10</c:v>
                </c:pt>
                <c:pt idx="268">
                  <c:v>5.2570561317107704E-10</c:v>
                </c:pt>
                <c:pt idx="269">
                  <c:v>5.22455508976698E-10</c:v>
                </c:pt>
                <c:pt idx="270">
                  <c:v>5.1923545187499899E-10</c:v>
                </c:pt>
                <c:pt idx="271">
                  <c:v>5.16045072625136E-10</c:v>
                </c:pt>
                <c:pt idx="272">
                  <c:v>5.1288400764076495E-10</c:v>
                </c:pt>
                <c:pt idx="273">
                  <c:v>5.0975189888645702E-10</c:v>
                </c:pt>
                <c:pt idx="274">
                  <c:v>5.0664839377630404E-10</c:v>
                </c:pt>
                <c:pt idx="275">
                  <c:v>5.0357314507469399E-10</c:v>
                </c:pt>
                <c:pt idx="276">
                  <c:v>5.0052581079917298E-10</c:v>
                </c:pt>
                <c:pt idx="277">
                  <c:v>4.9750605412537301E-10</c:v>
                </c:pt>
                <c:pt idx="278">
                  <c:v>4.9451354329392805E-10</c:v>
                </c:pt>
                <c:pt idx="279">
                  <c:v>4.9154795151935696E-10</c:v>
                </c:pt>
                <c:pt idx="280">
                  <c:v>4.8860895690083802E-10</c:v>
                </c:pt>
                <c:pt idx="281">
                  <c:v>4.8569624233486202E-10</c:v>
                </c:pt>
                <c:pt idx="282">
                  <c:v>4.8280949542968697E-10</c:v>
                </c:pt>
                <c:pt idx="283">
                  <c:v>4.7994840842157595E-10</c:v>
                </c:pt>
                <c:pt idx="284">
                  <c:v>4.7711267809276601E-10</c:v>
                </c:pt>
                <c:pt idx="285">
                  <c:v>4.7430200569112599E-10</c:v>
                </c:pt>
                <c:pt idx="286">
                  <c:v>4.7151609685147001E-10</c:v>
                </c:pt>
                <c:pt idx="287">
                  <c:v>4.6875466151847596E-10</c:v>
                </c:pt>
                <c:pt idx="288">
                  <c:v>4.6601741387119105E-10</c:v>
                </c:pt>
                <c:pt idx="289">
                  <c:v>4.6330407224906198E-10</c:v>
                </c:pt>
                <c:pt idx="290">
                  <c:v>4.6061435907948499E-10</c:v>
                </c:pt>
                <c:pt idx="291">
                  <c:v>4.5794800080680502E-10</c:v>
                </c:pt>
                <c:pt idx="292">
                  <c:v>4.5530472782276302E-10</c:v>
                </c:pt>
                <c:pt idx="293">
                  <c:v>4.5268427439834201E-10</c:v>
                </c:pt>
                <c:pt idx="294">
                  <c:v>4.5008637861697299E-10</c:v>
                </c:pt>
                <c:pt idx="295">
                  <c:v>4.4751078230909401E-10</c:v>
                </c:pt>
                <c:pt idx="296">
                  <c:v>4.44957230987999E-10</c:v>
                </c:pt>
                <c:pt idx="297">
                  <c:v>4.4242547378698202E-10</c:v>
                </c:pt>
                <c:pt idx="298">
                  <c:v>4.39915263397711E-10</c:v>
                </c:pt>
                <c:pt idx="299">
                  <c:v>4.3742635600983802E-10</c:v>
                </c:pt>
                <c:pt idx="300">
                  <c:v>4.3495851125179501E-10</c:v>
                </c:pt>
                <c:pt idx="301">
                  <c:v>4.3251149213275101E-10</c:v>
                </c:pt>
                <c:pt idx="302">
                  <c:v>4.30085064985718E-10</c:v>
                </c:pt>
                <c:pt idx="303">
                  <c:v>4.2767899941176401E-10</c:v>
                </c:pt>
                <c:pt idx="304">
                  <c:v>4.2529306822531999E-10</c:v>
                </c:pt>
                <c:pt idx="305">
                  <c:v>4.2292704740054698E-10</c:v>
                </c:pt>
                <c:pt idx="306">
                  <c:v>4.2058071601875E-10</c:v>
                </c:pt>
                <c:pt idx="307">
                  <c:v>4.1825385621680298E-10</c:v>
                </c:pt>
                <c:pt idx="308">
                  <c:v>4.1594625313658E-10</c:v>
                </c:pt>
                <c:pt idx="309">
                  <c:v>4.1365769487534902E-10</c:v>
                </c:pt>
                <c:pt idx="310">
                  <c:v>4.1138797243713001E-10</c:v>
                </c:pt>
                <c:pt idx="311">
                  <c:v>4.0913687968496801E-10</c:v>
                </c:pt>
                <c:pt idx="312">
                  <c:v>4.0690421329414101E-10</c:v>
                </c:pt>
                <c:pt idx="313">
                  <c:v>4.0468977270623401E-10</c:v>
                </c:pt>
                <c:pt idx="314">
                  <c:v>4.0249336008410602E-10</c:v>
                </c:pt>
                <c:pt idx="315">
                  <c:v>4.0031478026769698E-10</c:v>
                </c:pt>
                <c:pt idx="316">
                  <c:v>3.9815384073067899E-10</c:v>
                </c:pt>
                <c:pt idx="317">
                  <c:v>3.9601035153791298E-10</c:v>
                </c:pt>
                <c:pt idx="318">
                  <c:v>3.9388412530372E-10</c:v>
                </c:pt>
                <c:pt idx="319">
                  <c:v>3.9177497715091699E-10</c:v>
                </c:pt>
                <c:pt idx="320">
                  <c:v>3.89682724670636E-10</c:v>
                </c:pt>
                <c:pt idx="321">
                  <c:v>3.87607187882879E-10</c:v>
                </c:pt>
                <c:pt idx="322">
                  <c:v>3.8554818919781201E-10</c:v>
                </c:pt>
                <c:pt idx="323">
                  <c:v>3.8350555337777598E-10</c:v>
                </c:pt>
                <c:pt idx="324">
                  <c:v>3.8147910749999898E-10</c:v>
                </c:pt>
                <c:pt idx="325">
                  <c:v>3.7946868092000098E-10</c:v>
                </c:pt>
                <c:pt idx="326">
                  <c:v>3.7747410523566399E-10</c:v>
                </c:pt>
                <c:pt idx="327">
                  <c:v>3.7549521425196799E-10</c:v>
                </c:pt>
                <c:pt idx="328">
                  <c:v>3.7353184394636898E-10</c:v>
                </c:pt>
                <c:pt idx="329">
                  <c:v>3.7158383243481102E-10</c:v>
                </c:pt>
                <c:pt idx="330">
                  <c:v>3.6965101993835401E-10</c:v>
                </c:pt>
                <c:pt idx="331">
                  <c:v>3.6773324875041302E-10</c:v>
                </c:pt>
                <c:pt idx="332">
                  <c:v>3.6583036320458198E-10</c:v>
                </c:pt>
                <c:pt idx="333">
                  <c:v>3.6394220964305002E-10</c:v>
                </c:pt>
                <c:pt idx="334">
                  <c:v>3.6206863638557399E-10</c:v>
                </c:pt>
                <c:pt idx="335">
                  <c:v>3.6020949369902301E-10</c:v>
                </c:pt>
                <c:pt idx="336">
                  <c:v>3.5836463376745499E-10</c:v>
                </c:pt>
                <c:pt idx="337">
                  <c:v>3.5653391066273701E-10</c:v>
                </c:pt>
                <c:pt idx="338">
                  <c:v>3.5471718031568799E-10</c:v>
                </c:pt>
                <c:pt idx="339">
                  <c:v>3.5291430048773299E-10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D2B-4B87-B31C-68074FB52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0269952"/>
        <c:axId val="1583086784"/>
      </c:scatterChart>
      <c:valAx>
        <c:axId val="1680269952"/>
        <c:scaling>
          <c:orientation val="minMax"/>
          <c:max val="7.5000000000000034E-7"/>
          <c:min val="1.0000000000000005E-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 smtClean="0"/>
                  <a:t>Vzdálenost mezi středy částic </a:t>
                </a:r>
                <a:r>
                  <a:rPr lang="cs-CZ" sz="1600" baseline="0" dirty="0" smtClean="0"/>
                  <a:t>[m</a:t>
                </a:r>
                <a:r>
                  <a:rPr lang="cs-CZ" sz="1600" baseline="0" dirty="0"/>
                  <a:t>]</a:t>
                </a:r>
                <a:endParaRPr lang="cs-CZ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83086784"/>
        <c:crosses val="autoZero"/>
        <c:crossBetween val="midCat"/>
      </c:valAx>
      <c:valAx>
        <c:axId val="15830867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 smtClean="0"/>
                  <a:t>Elektrická</a:t>
                </a:r>
                <a:r>
                  <a:rPr lang="cs-CZ" sz="1600" baseline="0" dirty="0" smtClean="0"/>
                  <a:t> síla </a:t>
                </a:r>
                <a:r>
                  <a:rPr lang="cs-CZ" sz="1600" dirty="0" smtClean="0"/>
                  <a:t>[N]</a:t>
                </a:r>
                <a:endParaRPr lang="cs-CZ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80269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8DB941-9D59-4F17-9135-302C6BB2AAED}" type="doc">
      <dgm:prSet loTypeId="urn:microsoft.com/office/officeart/2005/8/layout/hList2" loCatId="picture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cs-CZ"/>
        </a:p>
      </dgm:t>
    </dgm:pt>
    <dgm:pt modelId="{2895DE3F-5901-4E3B-9B7B-7ADA5CC91B40}">
      <dgm:prSet custT="1"/>
      <dgm:spPr/>
      <dgm:t>
        <a:bodyPr/>
        <a:lstStyle/>
        <a:p>
          <a:pPr rtl="0"/>
          <a:r>
            <a:rPr lang="cs-CZ" sz="3600" noProof="0" dirty="0" smtClean="0"/>
            <a:t>Elektrotechnika</a:t>
          </a:r>
          <a:endParaRPr lang="en-US" sz="3600" noProof="0" dirty="0"/>
        </a:p>
      </dgm:t>
    </dgm:pt>
    <dgm:pt modelId="{46C67FC1-311D-4891-8885-E40165425C63}" type="parTrans" cxnId="{74ABB449-9EB1-48E7-BEA0-A235596288C4}">
      <dgm:prSet/>
      <dgm:spPr/>
      <dgm:t>
        <a:bodyPr/>
        <a:lstStyle/>
        <a:p>
          <a:endParaRPr lang="cs-CZ" sz="2000"/>
        </a:p>
      </dgm:t>
    </dgm:pt>
    <dgm:pt modelId="{48619328-717E-4098-922D-CE3BC8E074FD}" type="sibTrans" cxnId="{74ABB449-9EB1-48E7-BEA0-A235596288C4}">
      <dgm:prSet/>
      <dgm:spPr/>
      <dgm:t>
        <a:bodyPr/>
        <a:lstStyle/>
        <a:p>
          <a:endParaRPr lang="cs-CZ" sz="2000"/>
        </a:p>
      </dgm:t>
    </dgm:pt>
    <dgm:pt modelId="{28E278AA-10CF-4DCA-9B5E-2A54CCA63507}">
      <dgm:prSet custT="1"/>
      <dgm:spPr/>
      <dgm:t>
        <a:bodyPr/>
        <a:lstStyle/>
        <a:p>
          <a:pPr rtl="0"/>
          <a:r>
            <a:rPr lang="cs-CZ" sz="1800" noProof="0" dirty="0" smtClean="0"/>
            <a:t>Baterie</a:t>
          </a:r>
          <a:r>
            <a:rPr lang="en-US" sz="1800" noProof="0" dirty="0" smtClean="0"/>
            <a:t/>
          </a:r>
          <a:br>
            <a:rPr lang="en-US" sz="1800" noProof="0" dirty="0" smtClean="0"/>
          </a:br>
          <a:endParaRPr lang="en-US" sz="1800" noProof="0" dirty="0"/>
        </a:p>
      </dgm:t>
    </dgm:pt>
    <dgm:pt modelId="{B8D2B75E-105F-4AB7-AE67-BD22D79937E3}" type="parTrans" cxnId="{6CB06BD0-BCEA-454B-A598-B2CD3DF0BC28}">
      <dgm:prSet/>
      <dgm:spPr/>
      <dgm:t>
        <a:bodyPr/>
        <a:lstStyle/>
        <a:p>
          <a:endParaRPr lang="cs-CZ" sz="2000"/>
        </a:p>
      </dgm:t>
    </dgm:pt>
    <dgm:pt modelId="{5B698E79-CDAC-4700-B098-1941BBAE4B09}" type="sibTrans" cxnId="{6CB06BD0-BCEA-454B-A598-B2CD3DF0BC28}">
      <dgm:prSet/>
      <dgm:spPr/>
      <dgm:t>
        <a:bodyPr/>
        <a:lstStyle/>
        <a:p>
          <a:endParaRPr lang="cs-CZ" sz="2000"/>
        </a:p>
      </dgm:t>
    </dgm:pt>
    <dgm:pt modelId="{973969A7-CBBA-4ADD-9A24-EEC6FDE492A5}">
      <dgm:prSet custT="1"/>
      <dgm:spPr/>
      <dgm:t>
        <a:bodyPr/>
        <a:lstStyle/>
        <a:p>
          <a:pPr rtl="0"/>
          <a:r>
            <a:rPr lang="cs-CZ" sz="1800" noProof="0" dirty="0" err="1" smtClean="0"/>
            <a:t>Superkapacitory</a:t>
          </a:r>
          <a:r>
            <a:rPr lang="en-US" sz="1800" noProof="0" dirty="0" smtClean="0"/>
            <a:t/>
          </a:r>
          <a:br>
            <a:rPr lang="en-US" sz="1800" noProof="0" dirty="0" smtClean="0"/>
          </a:br>
          <a:endParaRPr lang="en-US" sz="1800" noProof="0" dirty="0"/>
        </a:p>
      </dgm:t>
    </dgm:pt>
    <dgm:pt modelId="{B9064C6D-2BF5-4AD7-902B-B1609711F306}" type="parTrans" cxnId="{BAB0BFAE-81EF-4B08-BE60-1E68F600BB22}">
      <dgm:prSet/>
      <dgm:spPr/>
      <dgm:t>
        <a:bodyPr/>
        <a:lstStyle/>
        <a:p>
          <a:endParaRPr lang="cs-CZ" sz="2000"/>
        </a:p>
      </dgm:t>
    </dgm:pt>
    <dgm:pt modelId="{C180ACEE-7A42-4E8B-A789-2E418DB9CF51}" type="sibTrans" cxnId="{BAB0BFAE-81EF-4B08-BE60-1E68F600BB22}">
      <dgm:prSet/>
      <dgm:spPr/>
      <dgm:t>
        <a:bodyPr/>
        <a:lstStyle/>
        <a:p>
          <a:endParaRPr lang="cs-CZ" sz="2000"/>
        </a:p>
      </dgm:t>
    </dgm:pt>
    <dgm:pt modelId="{293CD15F-0C8F-4448-ABCC-E2F4B7B27CBC}">
      <dgm:prSet custT="1"/>
      <dgm:spPr/>
      <dgm:t>
        <a:bodyPr/>
        <a:lstStyle/>
        <a:p>
          <a:pPr rtl="0"/>
          <a:r>
            <a:rPr lang="cs-CZ" sz="1800" noProof="0" dirty="0" err="1" smtClean="0"/>
            <a:t>Fotovoltaické</a:t>
          </a:r>
          <a:r>
            <a:rPr lang="cs-CZ" sz="1800" noProof="0" dirty="0" smtClean="0"/>
            <a:t> články</a:t>
          </a:r>
          <a:br>
            <a:rPr lang="cs-CZ" sz="1800" noProof="0" dirty="0" smtClean="0"/>
          </a:br>
          <a:endParaRPr lang="en-US" sz="1800" noProof="0" dirty="0"/>
        </a:p>
      </dgm:t>
    </dgm:pt>
    <dgm:pt modelId="{B3E6D84F-AA2E-4EDA-A307-041434CF1228}" type="parTrans" cxnId="{ED3CEE99-E849-4703-AFA3-BE58AE705E22}">
      <dgm:prSet/>
      <dgm:spPr/>
      <dgm:t>
        <a:bodyPr/>
        <a:lstStyle/>
        <a:p>
          <a:endParaRPr lang="cs-CZ" sz="2000"/>
        </a:p>
      </dgm:t>
    </dgm:pt>
    <dgm:pt modelId="{CF994517-6E97-4F9F-A29B-4F76CE6CA125}" type="sibTrans" cxnId="{ED3CEE99-E849-4703-AFA3-BE58AE705E22}">
      <dgm:prSet/>
      <dgm:spPr/>
      <dgm:t>
        <a:bodyPr/>
        <a:lstStyle/>
        <a:p>
          <a:endParaRPr lang="cs-CZ" sz="2000"/>
        </a:p>
      </dgm:t>
    </dgm:pt>
    <dgm:pt modelId="{18839099-A626-440F-B778-07CBAE91A931}">
      <dgm:prSet custT="1"/>
      <dgm:spPr/>
      <dgm:t>
        <a:bodyPr/>
        <a:lstStyle/>
        <a:p>
          <a:pPr rtl="0"/>
          <a:r>
            <a:rPr lang="cs-CZ" sz="1800" noProof="0" dirty="0" smtClean="0"/>
            <a:t>Palivové články</a:t>
          </a:r>
          <a:r>
            <a:rPr lang="en-US" sz="1800" noProof="0" dirty="0" smtClean="0"/>
            <a:t> </a:t>
          </a:r>
          <a:br>
            <a:rPr lang="en-US" sz="1800" noProof="0" dirty="0" smtClean="0"/>
          </a:br>
          <a:endParaRPr lang="en-US" sz="1800" noProof="0" dirty="0"/>
        </a:p>
      </dgm:t>
    </dgm:pt>
    <dgm:pt modelId="{FF3201C0-0C1B-44E2-8955-88837EFC644A}" type="parTrans" cxnId="{1E3741EB-179B-4917-8A3F-29EF8B229BF4}">
      <dgm:prSet/>
      <dgm:spPr/>
      <dgm:t>
        <a:bodyPr/>
        <a:lstStyle/>
        <a:p>
          <a:endParaRPr lang="cs-CZ" sz="2000"/>
        </a:p>
      </dgm:t>
    </dgm:pt>
    <dgm:pt modelId="{DF5EC619-EF08-4A95-863F-B0204571DD60}" type="sibTrans" cxnId="{1E3741EB-179B-4917-8A3F-29EF8B229BF4}">
      <dgm:prSet/>
      <dgm:spPr/>
      <dgm:t>
        <a:bodyPr/>
        <a:lstStyle/>
        <a:p>
          <a:endParaRPr lang="cs-CZ" sz="2000"/>
        </a:p>
      </dgm:t>
    </dgm:pt>
    <dgm:pt modelId="{C735F7E6-C316-455D-9795-16FFFF10E672}">
      <dgm:prSet custT="1"/>
      <dgm:spPr/>
      <dgm:t>
        <a:bodyPr/>
        <a:lstStyle/>
        <a:p>
          <a:pPr rtl="0"/>
          <a:r>
            <a:rPr lang="cs-CZ" sz="3600" dirty="0" smtClean="0"/>
            <a:t>Další</a:t>
          </a:r>
          <a:endParaRPr lang="cs-CZ" sz="3600" dirty="0"/>
        </a:p>
      </dgm:t>
    </dgm:pt>
    <dgm:pt modelId="{51BA5C81-600A-49A8-9331-EF88C925DC2F}" type="parTrans" cxnId="{7C953163-B0FA-4B99-A033-42958BCAF6EE}">
      <dgm:prSet/>
      <dgm:spPr/>
      <dgm:t>
        <a:bodyPr/>
        <a:lstStyle/>
        <a:p>
          <a:endParaRPr lang="cs-CZ" sz="2000"/>
        </a:p>
      </dgm:t>
    </dgm:pt>
    <dgm:pt modelId="{EDC07680-1363-415D-AA13-DE4C5F5AEA2E}" type="sibTrans" cxnId="{7C953163-B0FA-4B99-A033-42958BCAF6EE}">
      <dgm:prSet/>
      <dgm:spPr/>
      <dgm:t>
        <a:bodyPr/>
        <a:lstStyle/>
        <a:p>
          <a:endParaRPr lang="cs-CZ" sz="2000"/>
        </a:p>
      </dgm:t>
    </dgm:pt>
    <dgm:pt modelId="{BBFA4325-B89F-4222-9A28-2CE92CFF887E}">
      <dgm:prSet custT="1"/>
      <dgm:spPr/>
      <dgm:t>
        <a:bodyPr/>
        <a:lstStyle/>
        <a:p>
          <a:pPr rtl="0"/>
          <a:r>
            <a:rPr lang="cs-CZ" sz="1800" noProof="0" dirty="0" smtClean="0"/>
            <a:t>Fotokatalytické vrstvy</a:t>
          </a:r>
          <a:r>
            <a:rPr lang="en-US" sz="1800" noProof="0" dirty="0" smtClean="0"/>
            <a:t/>
          </a:r>
          <a:br>
            <a:rPr lang="en-US" sz="1800" noProof="0" dirty="0" smtClean="0"/>
          </a:br>
          <a:endParaRPr lang="en-US" sz="1800" noProof="0" dirty="0"/>
        </a:p>
      </dgm:t>
    </dgm:pt>
    <dgm:pt modelId="{95820560-098D-4A5E-BEF2-BB31F7FCD4C3}" type="parTrans" cxnId="{711BDB9F-2A99-418E-8E52-5A7BF88AA16D}">
      <dgm:prSet/>
      <dgm:spPr/>
      <dgm:t>
        <a:bodyPr/>
        <a:lstStyle/>
        <a:p>
          <a:endParaRPr lang="cs-CZ" sz="2000"/>
        </a:p>
      </dgm:t>
    </dgm:pt>
    <dgm:pt modelId="{84C55EC4-38C0-4DD5-A70B-8E3A1C9BCCB6}" type="sibTrans" cxnId="{711BDB9F-2A99-418E-8E52-5A7BF88AA16D}">
      <dgm:prSet/>
      <dgm:spPr/>
      <dgm:t>
        <a:bodyPr/>
        <a:lstStyle/>
        <a:p>
          <a:endParaRPr lang="cs-CZ" sz="2000"/>
        </a:p>
      </dgm:t>
    </dgm:pt>
    <dgm:pt modelId="{83C569B1-2D2D-4E60-A5FF-E69EF4BBDBEB}">
      <dgm:prSet custT="1"/>
      <dgm:spPr/>
      <dgm:t>
        <a:bodyPr/>
        <a:lstStyle/>
        <a:p>
          <a:pPr rtl="0"/>
          <a:r>
            <a:rPr lang="en-US" sz="1800" noProof="0" dirty="0" err="1" smtClean="0"/>
            <a:t>Superhydro</a:t>
          </a:r>
          <a:r>
            <a:rPr lang="cs-CZ" sz="1800" noProof="0" dirty="0" err="1" smtClean="0"/>
            <a:t>fobní</a:t>
          </a:r>
          <a:r>
            <a:rPr lang="cs-CZ" sz="1800" noProof="0" dirty="0" smtClean="0"/>
            <a:t> povrchy</a:t>
          </a:r>
          <a:r>
            <a:rPr lang="en-US" sz="1800" noProof="0" dirty="0" smtClean="0"/>
            <a:t/>
          </a:r>
          <a:br>
            <a:rPr lang="en-US" sz="1800" noProof="0" dirty="0" smtClean="0"/>
          </a:br>
          <a:endParaRPr lang="en-US" sz="1800" noProof="0" dirty="0"/>
        </a:p>
      </dgm:t>
    </dgm:pt>
    <dgm:pt modelId="{D97733DF-2F08-47A9-9A6B-279BE5B082BB}" type="parTrans" cxnId="{7E0AB10E-FD34-4BDC-95B1-A8BB31C8E8A1}">
      <dgm:prSet/>
      <dgm:spPr/>
      <dgm:t>
        <a:bodyPr/>
        <a:lstStyle/>
        <a:p>
          <a:endParaRPr lang="cs-CZ" sz="2000"/>
        </a:p>
      </dgm:t>
    </dgm:pt>
    <dgm:pt modelId="{74FC8B1A-0A9A-4700-9E2B-85F0FB7DD1CB}" type="sibTrans" cxnId="{7E0AB10E-FD34-4BDC-95B1-A8BB31C8E8A1}">
      <dgm:prSet/>
      <dgm:spPr/>
      <dgm:t>
        <a:bodyPr/>
        <a:lstStyle/>
        <a:p>
          <a:endParaRPr lang="cs-CZ" sz="2000"/>
        </a:p>
      </dgm:t>
    </dgm:pt>
    <dgm:pt modelId="{A8ED7BB0-6509-41E0-8443-0F571EE6D79E}">
      <dgm:prSet custT="1"/>
      <dgm:spPr/>
      <dgm:t>
        <a:bodyPr/>
        <a:lstStyle/>
        <a:p>
          <a:pPr rtl="0"/>
          <a:r>
            <a:rPr lang="en-US" sz="1800" noProof="0" dirty="0" smtClean="0"/>
            <a:t>Janus</a:t>
          </a:r>
          <a:r>
            <a:rPr lang="cs-CZ" sz="1800" noProof="0" dirty="0" smtClean="0"/>
            <a:t>ovy částice</a:t>
          </a:r>
          <a:r>
            <a:rPr lang="en-US" sz="1800" noProof="0" dirty="0" smtClean="0"/>
            <a:t/>
          </a:r>
          <a:br>
            <a:rPr lang="en-US" sz="1800" noProof="0" dirty="0" smtClean="0"/>
          </a:br>
          <a:endParaRPr lang="en-US" sz="1800" noProof="0" dirty="0"/>
        </a:p>
      </dgm:t>
    </dgm:pt>
    <dgm:pt modelId="{32595758-C8AC-47B9-A516-782929B4DDB9}" type="parTrans" cxnId="{CA9220F0-F94B-4349-9A29-2CAF2EE30669}">
      <dgm:prSet/>
      <dgm:spPr/>
      <dgm:t>
        <a:bodyPr/>
        <a:lstStyle/>
        <a:p>
          <a:endParaRPr lang="cs-CZ" sz="2000"/>
        </a:p>
      </dgm:t>
    </dgm:pt>
    <dgm:pt modelId="{BD32DDA2-ADF3-42FE-AF8D-EC8344DD562A}" type="sibTrans" cxnId="{CA9220F0-F94B-4349-9A29-2CAF2EE30669}">
      <dgm:prSet/>
      <dgm:spPr/>
      <dgm:t>
        <a:bodyPr/>
        <a:lstStyle/>
        <a:p>
          <a:endParaRPr lang="cs-CZ" sz="2000"/>
        </a:p>
      </dgm:t>
    </dgm:pt>
    <dgm:pt modelId="{44858613-B3B5-43DE-A32E-F49EFB696876}">
      <dgm:prSet custT="1"/>
      <dgm:spPr/>
      <dgm:t>
        <a:bodyPr/>
        <a:lstStyle/>
        <a:p>
          <a:pPr rtl="0"/>
          <a:r>
            <a:rPr lang="cs-CZ" sz="1800" noProof="0" dirty="0" smtClean="0"/>
            <a:t>Mikrobiologie</a:t>
          </a:r>
          <a:r>
            <a:rPr lang="en-US" sz="1800" noProof="0" dirty="0" smtClean="0"/>
            <a:t/>
          </a:r>
          <a:br>
            <a:rPr lang="en-US" sz="1800" noProof="0" dirty="0" smtClean="0"/>
          </a:br>
          <a:endParaRPr lang="en-US" sz="1800" noProof="0" dirty="0"/>
        </a:p>
      </dgm:t>
    </dgm:pt>
    <dgm:pt modelId="{D3FFC08A-CB24-4A5C-A20E-A8E90CC34967}" type="parTrans" cxnId="{21F40D74-ACD6-448E-8130-3EDF1E2A4329}">
      <dgm:prSet/>
      <dgm:spPr/>
      <dgm:t>
        <a:bodyPr/>
        <a:lstStyle/>
        <a:p>
          <a:endParaRPr lang="cs-CZ" sz="2000"/>
        </a:p>
      </dgm:t>
    </dgm:pt>
    <dgm:pt modelId="{F2190F54-DA85-4029-B6CB-C4D48470617D}" type="sibTrans" cxnId="{21F40D74-ACD6-448E-8130-3EDF1E2A4329}">
      <dgm:prSet/>
      <dgm:spPr/>
      <dgm:t>
        <a:bodyPr/>
        <a:lstStyle/>
        <a:p>
          <a:endParaRPr lang="cs-CZ" sz="2000"/>
        </a:p>
      </dgm:t>
    </dgm:pt>
    <dgm:pt modelId="{E7D70C52-074D-4FE6-89BE-114D422EEB27}">
      <dgm:prSet custT="1"/>
      <dgm:spPr/>
      <dgm:t>
        <a:bodyPr/>
        <a:lstStyle/>
        <a:p>
          <a:pPr rtl="0"/>
          <a:r>
            <a:rPr lang="en-US" sz="1800" noProof="0" dirty="0" smtClean="0"/>
            <a:t>P-N </a:t>
          </a:r>
          <a:r>
            <a:rPr lang="cs-CZ" sz="1800" noProof="0" dirty="0" smtClean="0"/>
            <a:t>přechody</a:t>
          </a:r>
          <a:r>
            <a:rPr lang="en-US" sz="1800" noProof="0" dirty="0" smtClean="0"/>
            <a:t/>
          </a:r>
          <a:br>
            <a:rPr lang="en-US" sz="1800" noProof="0" dirty="0" smtClean="0"/>
          </a:br>
          <a:endParaRPr lang="en-US" sz="1800" noProof="0" dirty="0"/>
        </a:p>
      </dgm:t>
    </dgm:pt>
    <dgm:pt modelId="{4D43DD13-E5EE-4ADF-9B6B-A89C4975E6D8}" type="parTrans" cxnId="{4FE377CF-D926-4DC7-8089-2D4628D1E22C}">
      <dgm:prSet/>
      <dgm:spPr/>
      <dgm:t>
        <a:bodyPr/>
        <a:lstStyle/>
        <a:p>
          <a:endParaRPr lang="cs-CZ" sz="2000"/>
        </a:p>
      </dgm:t>
    </dgm:pt>
    <dgm:pt modelId="{1C8DE7D9-DB7E-4A2A-BAEE-0BDCBE6C0D75}" type="sibTrans" cxnId="{4FE377CF-D926-4DC7-8089-2D4628D1E22C}">
      <dgm:prSet/>
      <dgm:spPr/>
      <dgm:t>
        <a:bodyPr/>
        <a:lstStyle/>
        <a:p>
          <a:endParaRPr lang="cs-CZ" sz="2000"/>
        </a:p>
      </dgm:t>
    </dgm:pt>
    <dgm:pt modelId="{99272DFC-96FA-478F-BEA2-B923E799A665}">
      <dgm:prSet custT="1"/>
      <dgm:spPr/>
      <dgm:t>
        <a:bodyPr/>
        <a:lstStyle/>
        <a:p>
          <a:pPr rtl="0"/>
          <a:r>
            <a:rPr lang="cs-CZ" sz="1800" noProof="0" dirty="0" smtClean="0"/>
            <a:t>Senzory</a:t>
          </a:r>
          <a:endParaRPr lang="en-US" sz="1800" noProof="0" dirty="0"/>
        </a:p>
      </dgm:t>
    </dgm:pt>
    <dgm:pt modelId="{24FAD1D5-0509-4325-98D6-46D7D50A94F6}" type="parTrans" cxnId="{6572EE95-1B2F-4A83-A483-49025BB03A8B}">
      <dgm:prSet/>
      <dgm:spPr/>
      <dgm:t>
        <a:bodyPr/>
        <a:lstStyle/>
        <a:p>
          <a:endParaRPr lang="cs-CZ" sz="2000"/>
        </a:p>
      </dgm:t>
    </dgm:pt>
    <dgm:pt modelId="{4048794F-FD66-4F94-A977-3B7CA3BE0921}" type="sibTrans" cxnId="{6572EE95-1B2F-4A83-A483-49025BB03A8B}">
      <dgm:prSet/>
      <dgm:spPr/>
      <dgm:t>
        <a:bodyPr/>
        <a:lstStyle/>
        <a:p>
          <a:endParaRPr lang="cs-CZ" sz="2000"/>
        </a:p>
      </dgm:t>
    </dgm:pt>
    <dgm:pt modelId="{4011C35D-5768-4BEC-A2F4-20FDB09FE7A8}">
      <dgm:prSet custT="1"/>
      <dgm:spPr/>
      <dgm:t>
        <a:bodyPr/>
        <a:lstStyle/>
        <a:p>
          <a:pPr rtl="0"/>
          <a:r>
            <a:rPr lang="cs-CZ" sz="1800" noProof="0" dirty="0" smtClean="0"/>
            <a:t>Analytická chemie</a:t>
          </a:r>
          <a:endParaRPr lang="en-US" sz="1800" noProof="0" dirty="0"/>
        </a:p>
      </dgm:t>
    </dgm:pt>
    <dgm:pt modelId="{0444A2F6-8C80-4E95-924D-A4A4A808BB3C}" type="parTrans" cxnId="{B6C6B8A2-82AA-4895-AB58-98061F0658F0}">
      <dgm:prSet/>
      <dgm:spPr/>
      <dgm:t>
        <a:bodyPr/>
        <a:lstStyle/>
        <a:p>
          <a:endParaRPr lang="cs-CZ" sz="2000"/>
        </a:p>
      </dgm:t>
    </dgm:pt>
    <dgm:pt modelId="{7187B56A-424D-49F4-B93A-E8C25B8BC11F}" type="sibTrans" cxnId="{B6C6B8A2-82AA-4895-AB58-98061F0658F0}">
      <dgm:prSet/>
      <dgm:spPr/>
      <dgm:t>
        <a:bodyPr/>
        <a:lstStyle/>
        <a:p>
          <a:endParaRPr lang="cs-CZ" sz="2000"/>
        </a:p>
      </dgm:t>
    </dgm:pt>
    <dgm:pt modelId="{3AD0E493-87F9-4DF3-94D6-615CB323BD1E}">
      <dgm:prSet custT="1"/>
      <dgm:spPr/>
      <dgm:t>
        <a:bodyPr/>
        <a:lstStyle/>
        <a:p>
          <a:pPr rtl="0"/>
          <a:r>
            <a:rPr lang="cs-CZ" sz="1800" dirty="0" smtClean="0"/>
            <a:t>Tkáňové inženýrství</a:t>
          </a:r>
          <a:r>
            <a:rPr lang="en-US" sz="1800" dirty="0" smtClean="0"/>
            <a:t> </a:t>
          </a:r>
          <a:endParaRPr lang="cs-CZ" sz="1800" dirty="0"/>
        </a:p>
      </dgm:t>
    </dgm:pt>
    <dgm:pt modelId="{5E2F5853-748D-4BD3-9BF2-3CC9978776FA}">
      <dgm:prSet custT="1"/>
      <dgm:spPr/>
      <dgm:t>
        <a:bodyPr/>
        <a:lstStyle/>
        <a:p>
          <a:pPr rtl="0"/>
          <a:r>
            <a:rPr lang="cs-CZ" sz="1800" dirty="0" smtClean="0"/>
            <a:t>Bioaktivní implantáty</a:t>
          </a:r>
          <a:r>
            <a:rPr lang="en-US" sz="1800" dirty="0" smtClean="0"/>
            <a:t> </a:t>
          </a:r>
          <a:r>
            <a:rPr lang="cs-CZ" sz="1800" dirty="0" smtClean="0"/>
            <a:t/>
          </a:r>
          <a:br>
            <a:rPr lang="cs-CZ" sz="1800" dirty="0" smtClean="0"/>
          </a:br>
          <a:endParaRPr lang="cs-CZ" sz="1800" dirty="0"/>
        </a:p>
      </dgm:t>
    </dgm:pt>
    <dgm:pt modelId="{54601777-096D-47C3-BED0-E455773C6D79}">
      <dgm:prSet custT="1"/>
      <dgm:spPr/>
      <dgm:t>
        <a:bodyPr/>
        <a:lstStyle/>
        <a:p>
          <a:pPr rtl="0"/>
          <a:r>
            <a:rPr lang="cs-CZ" sz="1800" dirty="0" smtClean="0"/>
            <a:t>Léky</a:t>
          </a:r>
          <a:br>
            <a:rPr lang="cs-CZ" sz="1800" dirty="0" smtClean="0"/>
          </a:br>
          <a:endParaRPr lang="cs-CZ" sz="1800" dirty="0"/>
        </a:p>
      </dgm:t>
    </dgm:pt>
    <dgm:pt modelId="{060B807E-72A9-4D2D-9F66-D7E4296BD06F}">
      <dgm:prSet custT="1"/>
      <dgm:spPr/>
      <dgm:t>
        <a:bodyPr/>
        <a:lstStyle/>
        <a:p>
          <a:pPr rtl="0"/>
          <a:r>
            <a:rPr lang="cs-CZ" sz="3600" dirty="0" smtClean="0"/>
            <a:t>Medicína</a:t>
          </a:r>
          <a:r>
            <a:rPr lang="en-US" sz="3600" dirty="0" smtClean="0"/>
            <a:t> </a:t>
          </a:r>
          <a:endParaRPr lang="cs-CZ" sz="3600" dirty="0"/>
        </a:p>
      </dgm:t>
    </dgm:pt>
    <dgm:pt modelId="{4E486EFE-3851-40CC-997D-593B61C921A4}" type="sibTrans" cxnId="{E20D5663-FAF3-4DC3-AD9E-6401F7B46437}">
      <dgm:prSet/>
      <dgm:spPr/>
      <dgm:t>
        <a:bodyPr/>
        <a:lstStyle/>
        <a:p>
          <a:endParaRPr lang="cs-CZ" sz="2000"/>
        </a:p>
      </dgm:t>
    </dgm:pt>
    <dgm:pt modelId="{DDCB5BF1-C474-413C-8B3A-9340D000E3E5}" type="parTrans" cxnId="{E20D5663-FAF3-4DC3-AD9E-6401F7B46437}">
      <dgm:prSet/>
      <dgm:spPr/>
      <dgm:t>
        <a:bodyPr/>
        <a:lstStyle/>
        <a:p>
          <a:endParaRPr lang="cs-CZ" sz="2000"/>
        </a:p>
      </dgm:t>
    </dgm:pt>
    <dgm:pt modelId="{A4CD5EA0-456D-4E0E-B84B-01C0D97BEC5A}" type="sibTrans" cxnId="{FD4A608D-07DC-4326-9B6A-EE52AEDA1C98}">
      <dgm:prSet/>
      <dgm:spPr/>
      <dgm:t>
        <a:bodyPr/>
        <a:lstStyle/>
        <a:p>
          <a:endParaRPr lang="cs-CZ" sz="2000"/>
        </a:p>
      </dgm:t>
    </dgm:pt>
    <dgm:pt modelId="{C99CF241-D572-486B-A662-447EFEE83CBC}" type="parTrans" cxnId="{FD4A608D-07DC-4326-9B6A-EE52AEDA1C98}">
      <dgm:prSet/>
      <dgm:spPr/>
      <dgm:t>
        <a:bodyPr/>
        <a:lstStyle/>
        <a:p>
          <a:endParaRPr lang="cs-CZ" sz="2000"/>
        </a:p>
      </dgm:t>
    </dgm:pt>
    <dgm:pt modelId="{3307E65A-D212-46A8-A4A4-08922DB82430}" type="sibTrans" cxnId="{E3266DF2-C70C-4619-9E4D-7C8BFED9EFFB}">
      <dgm:prSet/>
      <dgm:spPr/>
      <dgm:t>
        <a:bodyPr/>
        <a:lstStyle/>
        <a:p>
          <a:endParaRPr lang="cs-CZ" sz="2000"/>
        </a:p>
      </dgm:t>
    </dgm:pt>
    <dgm:pt modelId="{23C7EEB7-224E-4AF2-B4FB-F72F12236A6B}" type="parTrans" cxnId="{E3266DF2-C70C-4619-9E4D-7C8BFED9EFFB}">
      <dgm:prSet/>
      <dgm:spPr/>
      <dgm:t>
        <a:bodyPr/>
        <a:lstStyle/>
        <a:p>
          <a:endParaRPr lang="cs-CZ" sz="2000"/>
        </a:p>
      </dgm:t>
    </dgm:pt>
    <dgm:pt modelId="{D0CCBBA2-B8A1-49BB-944E-A15AFC0E1667}" type="sibTrans" cxnId="{952429C1-B3EA-4D4B-BAFD-508EA23E5B44}">
      <dgm:prSet/>
      <dgm:spPr/>
      <dgm:t>
        <a:bodyPr/>
        <a:lstStyle/>
        <a:p>
          <a:endParaRPr lang="cs-CZ" sz="2000"/>
        </a:p>
      </dgm:t>
    </dgm:pt>
    <dgm:pt modelId="{F34111CA-36F4-4FE5-9A7A-1346520CC103}" type="parTrans" cxnId="{952429C1-B3EA-4D4B-BAFD-508EA23E5B44}">
      <dgm:prSet/>
      <dgm:spPr/>
      <dgm:t>
        <a:bodyPr/>
        <a:lstStyle/>
        <a:p>
          <a:endParaRPr lang="cs-CZ" sz="2000"/>
        </a:p>
      </dgm:t>
    </dgm:pt>
    <dgm:pt modelId="{39B2AA7F-4440-49CC-B0CE-39E5023700CB}" type="pres">
      <dgm:prSet presAssocID="{278DB941-9D59-4F17-9135-302C6BB2AAE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464DF19E-18E2-4CB0-957B-D97A07DA2646}" type="pres">
      <dgm:prSet presAssocID="{2895DE3F-5901-4E3B-9B7B-7ADA5CC91B40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CDDDA43-057E-4784-A8D5-8B5776D8E4D3}" type="pres">
      <dgm:prSet presAssocID="{2895DE3F-5901-4E3B-9B7B-7ADA5CC91B40}" presName="imag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70F6391A-3B29-4106-8DD5-1AD88816775E}" type="pres">
      <dgm:prSet presAssocID="{2895DE3F-5901-4E3B-9B7B-7ADA5CC91B40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497DB37-E41B-4BA7-BDEB-395365FCE8D2}" type="pres">
      <dgm:prSet presAssocID="{2895DE3F-5901-4E3B-9B7B-7ADA5CC91B40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E639C01-9021-4ED6-9551-C03B90CD9A6A}" type="pres">
      <dgm:prSet presAssocID="{48619328-717E-4098-922D-CE3BC8E074FD}" presName="sibTrans" presStyleCnt="0"/>
      <dgm:spPr/>
      <dgm:t>
        <a:bodyPr/>
        <a:lstStyle/>
        <a:p>
          <a:endParaRPr lang="cs-CZ"/>
        </a:p>
      </dgm:t>
    </dgm:pt>
    <dgm:pt modelId="{BD6E2AEF-10AE-4235-B58B-7CF227EA8562}" type="pres">
      <dgm:prSet presAssocID="{060B807E-72A9-4D2D-9F66-D7E4296BD06F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E1F19FD-2136-46A9-A314-6C4A324ECC3A}" type="pres">
      <dgm:prSet presAssocID="{060B807E-72A9-4D2D-9F66-D7E4296BD06F}" presName="imag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5187D029-9D99-4826-9CD5-C620F338CA83}" type="pres">
      <dgm:prSet presAssocID="{060B807E-72A9-4D2D-9F66-D7E4296BD06F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CBF63D3-87C0-416D-9189-EB5945E0B42F}" type="pres">
      <dgm:prSet presAssocID="{060B807E-72A9-4D2D-9F66-D7E4296BD06F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EEE8C18-6858-45A2-8DED-B21F4948B9ED}" type="pres">
      <dgm:prSet presAssocID="{4E486EFE-3851-40CC-997D-593B61C921A4}" presName="sibTrans" presStyleCnt="0"/>
      <dgm:spPr/>
      <dgm:t>
        <a:bodyPr/>
        <a:lstStyle/>
        <a:p>
          <a:endParaRPr lang="cs-CZ"/>
        </a:p>
      </dgm:t>
    </dgm:pt>
    <dgm:pt modelId="{7EAB663A-F323-4876-AA62-A742E1CF5E65}" type="pres">
      <dgm:prSet presAssocID="{C735F7E6-C316-455D-9795-16FFFF10E672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6C10984-61A0-44C5-8108-0E5EEEEBBF12}" type="pres">
      <dgm:prSet presAssocID="{C735F7E6-C316-455D-9795-16FFFF10E672}" presName="imag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484AE08E-C4D3-47E9-BC9F-0344227D32D8}" type="pres">
      <dgm:prSet presAssocID="{C735F7E6-C316-455D-9795-16FFFF10E672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F6A16C7-8D9B-4B7A-ACC3-D2341716D010}" type="pres">
      <dgm:prSet presAssocID="{C735F7E6-C316-455D-9795-16FFFF10E672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4ABB449-9EB1-48E7-BEA0-A235596288C4}" srcId="{278DB941-9D59-4F17-9135-302C6BB2AAED}" destId="{2895DE3F-5901-4E3B-9B7B-7ADA5CC91B40}" srcOrd="0" destOrd="0" parTransId="{46C67FC1-311D-4891-8885-E40165425C63}" sibTransId="{48619328-717E-4098-922D-CE3BC8E074FD}"/>
    <dgm:cxn modelId="{7C072477-F911-41DF-8023-89F26E3D349F}" type="presOf" srcId="{060B807E-72A9-4D2D-9F66-D7E4296BD06F}" destId="{7CBF63D3-87C0-416D-9189-EB5945E0B42F}" srcOrd="0" destOrd="0" presId="urn:microsoft.com/office/officeart/2005/8/layout/hList2"/>
    <dgm:cxn modelId="{2AAE5544-6742-4460-9125-77EC7C937ABB}" type="presOf" srcId="{2895DE3F-5901-4E3B-9B7B-7ADA5CC91B40}" destId="{6497DB37-E41B-4BA7-BDEB-395365FCE8D2}" srcOrd="0" destOrd="0" presId="urn:microsoft.com/office/officeart/2005/8/layout/hList2"/>
    <dgm:cxn modelId="{ADC8DA5D-C75D-46B2-88B7-E49A6E3CED8F}" type="presOf" srcId="{18839099-A626-440F-B778-07CBAE91A931}" destId="{70F6391A-3B29-4106-8DD5-1AD88816775E}" srcOrd="0" destOrd="3" presId="urn:microsoft.com/office/officeart/2005/8/layout/hList2"/>
    <dgm:cxn modelId="{4FE377CF-D926-4DC7-8089-2D4628D1E22C}" srcId="{2895DE3F-5901-4E3B-9B7B-7ADA5CC91B40}" destId="{E7D70C52-074D-4FE6-89BE-114D422EEB27}" srcOrd="4" destOrd="0" parTransId="{4D43DD13-E5EE-4ADF-9B6B-A89C4975E6D8}" sibTransId="{1C8DE7D9-DB7E-4A2A-BAEE-0BDCBE6C0D75}"/>
    <dgm:cxn modelId="{334C4BC9-1F3C-40D6-BCAD-A141A0FC0ACD}" type="presOf" srcId="{BBFA4325-B89F-4222-9A28-2CE92CFF887E}" destId="{484AE08E-C4D3-47E9-BC9F-0344227D32D8}" srcOrd="0" destOrd="1" presId="urn:microsoft.com/office/officeart/2005/8/layout/hList2"/>
    <dgm:cxn modelId="{55290F8D-6DFA-45D6-AEA5-D20BBF7F76DA}" type="presOf" srcId="{4011C35D-5768-4BEC-A2F4-20FDB09FE7A8}" destId="{484AE08E-C4D3-47E9-BC9F-0344227D32D8}" srcOrd="0" destOrd="4" presId="urn:microsoft.com/office/officeart/2005/8/layout/hList2"/>
    <dgm:cxn modelId="{25CD41D5-90E3-46BA-920E-E2BA9821FBF8}" type="presOf" srcId="{3AD0E493-87F9-4DF3-94D6-615CB323BD1E}" destId="{5187D029-9D99-4826-9CD5-C620F338CA83}" srcOrd="0" destOrd="2" presId="urn:microsoft.com/office/officeart/2005/8/layout/hList2"/>
    <dgm:cxn modelId="{711BDB9F-2A99-418E-8E52-5A7BF88AA16D}" srcId="{C735F7E6-C316-455D-9795-16FFFF10E672}" destId="{BBFA4325-B89F-4222-9A28-2CE92CFF887E}" srcOrd="1" destOrd="0" parTransId="{95820560-098D-4A5E-BEF2-BB31F7FCD4C3}" sibTransId="{84C55EC4-38C0-4DD5-A70B-8E3A1C9BCCB6}"/>
    <dgm:cxn modelId="{E8FFB948-FF80-4B36-AD79-D90D18A60F47}" type="presOf" srcId="{278DB941-9D59-4F17-9135-302C6BB2AAED}" destId="{39B2AA7F-4440-49CC-B0CE-39E5023700CB}" srcOrd="0" destOrd="0" presId="urn:microsoft.com/office/officeart/2005/8/layout/hList2"/>
    <dgm:cxn modelId="{E55BBEF0-D9FF-4045-BDC2-2E6590D665BD}" type="presOf" srcId="{293CD15F-0C8F-4448-ABCC-E2F4B7B27CBC}" destId="{70F6391A-3B29-4106-8DD5-1AD88816775E}" srcOrd="0" destOrd="2" presId="urn:microsoft.com/office/officeart/2005/8/layout/hList2"/>
    <dgm:cxn modelId="{6CB06BD0-BCEA-454B-A598-B2CD3DF0BC28}" srcId="{2895DE3F-5901-4E3B-9B7B-7ADA5CC91B40}" destId="{28E278AA-10CF-4DCA-9B5E-2A54CCA63507}" srcOrd="0" destOrd="0" parTransId="{B8D2B75E-105F-4AB7-AE67-BD22D79937E3}" sibTransId="{5B698E79-CDAC-4700-B098-1941BBAE4B09}"/>
    <dgm:cxn modelId="{ED3CEE99-E849-4703-AFA3-BE58AE705E22}" srcId="{2895DE3F-5901-4E3B-9B7B-7ADA5CC91B40}" destId="{293CD15F-0C8F-4448-ABCC-E2F4B7B27CBC}" srcOrd="2" destOrd="0" parTransId="{B3E6D84F-AA2E-4EDA-A307-041434CF1228}" sibTransId="{CF994517-6E97-4F9F-A29B-4F76CE6CA125}"/>
    <dgm:cxn modelId="{E3266DF2-C70C-4619-9E4D-7C8BFED9EFFB}" srcId="{060B807E-72A9-4D2D-9F66-D7E4296BD06F}" destId="{5E2F5853-748D-4BD3-9BF2-3CC9978776FA}" srcOrd="1" destOrd="0" parTransId="{23C7EEB7-224E-4AF2-B4FB-F72F12236A6B}" sibTransId="{3307E65A-D212-46A8-A4A4-08922DB82430}"/>
    <dgm:cxn modelId="{0AADAA04-736A-4AB1-9C48-9F4E59C1DD03}" type="presOf" srcId="{54601777-096D-47C3-BED0-E455773C6D79}" destId="{5187D029-9D99-4826-9CD5-C620F338CA83}" srcOrd="0" destOrd="0" presId="urn:microsoft.com/office/officeart/2005/8/layout/hList2"/>
    <dgm:cxn modelId="{BAB0BFAE-81EF-4B08-BE60-1E68F600BB22}" srcId="{2895DE3F-5901-4E3B-9B7B-7ADA5CC91B40}" destId="{973969A7-CBBA-4ADD-9A24-EEC6FDE492A5}" srcOrd="1" destOrd="0" parTransId="{B9064C6D-2BF5-4AD7-902B-B1609711F306}" sibTransId="{C180ACEE-7A42-4E8B-A789-2E418DB9CF51}"/>
    <dgm:cxn modelId="{1E3741EB-179B-4917-8A3F-29EF8B229BF4}" srcId="{2895DE3F-5901-4E3B-9B7B-7ADA5CC91B40}" destId="{18839099-A626-440F-B778-07CBAE91A931}" srcOrd="3" destOrd="0" parTransId="{FF3201C0-0C1B-44E2-8955-88837EFC644A}" sibTransId="{DF5EC619-EF08-4A95-863F-B0204571DD60}"/>
    <dgm:cxn modelId="{7495BBE6-D20A-4099-8180-75B24F5A8C31}" type="presOf" srcId="{5E2F5853-748D-4BD3-9BF2-3CC9978776FA}" destId="{5187D029-9D99-4826-9CD5-C620F338CA83}" srcOrd="0" destOrd="1" presId="urn:microsoft.com/office/officeart/2005/8/layout/hList2"/>
    <dgm:cxn modelId="{6572EE95-1B2F-4A83-A483-49025BB03A8B}" srcId="{2895DE3F-5901-4E3B-9B7B-7ADA5CC91B40}" destId="{99272DFC-96FA-478F-BEA2-B923E799A665}" srcOrd="5" destOrd="0" parTransId="{24FAD1D5-0509-4325-98D6-46D7D50A94F6}" sibTransId="{4048794F-FD66-4F94-A977-3B7CA3BE0921}"/>
    <dgm:cxn modelId="{2B159325-C712-4BA4-A3E9-B50067A5541C}" type="presOf" srcId="{28E278AA-10CF-4DCA-9B5E-2A54CCA63507}" destId="{70F6391A-3B29-4106-8DD5-1AD88816775E}" srcOrd="0" destOrd="0" presId="urn:microsoft.com/office/officeart/2005/8/layout/hList2"/>
    <dgm:cxn modelId="{C7C9FE77-736E-47EB-9CE5-294049DDA80B}" type="presOf" srcId="{A8ED7BB0-6509-41E0-8443-0F571EE6D79E}" destId="{484AE08E-C4D3-47E9-BC9F-0344227D32D8}" srcOrd="0" destOrd="3" presId="urn:microsoft.com/office/officeart/2005/8/layout/hList2"/>
    <dgm:cxn modelId="{80E63675-B125-4990-9872-09D4491FC990}" type="presOf" srcId="{E7D70C52-074D-4FE6-89BE-114D422EEB27}" destId="{70F6391A-3B29-4106-8DD5-1AD88816775E}" srcOrd="0" destOrd="4" presId="urn:microsoft.com/office/officeart/2005/8/layout/hList2"/>
    <dgm:cxn modelId="{E20D5663-FAF3-4DC3-AD9E-6401F7B46437}" srcId="{278DB941-9D59-4F17-9135-302C6BB2AAED}" destId="{060B807E-72A9-4D2D-9F66-D7E4296BD06F}" srcOrd="1" destOrd="0" parTransId="{DDCB5BF1-C474-413C-8B3A-9340D000E3E5}" sibTransId="{4E486EFE-3851-40CC-997D-593B61C921A4}"/>
    <dgm:cxn modelId="{7C953163-B0FA-4B99-A033-42958BCAF6EE}" srcId="{278DB941-9D59-4F17-9135-302C6BB2AAED}" destId="{C735F7E6-C316-455D-9795-16FFFF10E672}" srcOrd="2" destOrd="0" parTransId="{51BA5C81-600A-49A8-9331-EF88C925DC2F}" sibTransId="{EDC07680-1363-415D-AA13-DE4C5F5AEA2E}"/>
    <dgm:cxn modelId="{3F80532B-06D8-4B29-9FB7-3A5D43435A30}" type="presOf" srcId="{973969A7-CBBA-4ADD-9A24-EEC6FDE492A5}" destId="{70F6391A-3B29-4106-8DD5-1AD88816775E}" srcOrd="0" destOrd="1" presId="urn:microsoft.com/office/officeart/2005/8/layout/hList2"/>
    <dgm:cxn modelId="{7E0AB10E-FD34-4BDC-95B1-A8BB31C8E8A1}" srcId="{C735F7E6-C316-455D-9795-16FFFF10E672}" destId="{83C569B1-2D2D-4E60-A5FF-E69EF4BBDBEB}" srcOrd="2" destOrd="0" parTransId="{D97733DF-2F08-47A9-9A6B-279BE5B082BB}" sibTransId="{74FC8B1A-0A9A-4700-9E2B-85F0FB7DD1CB}"/>
    <dgm:cxn modelId="{B6C6B8A2-82AA-4895-AB58-98061F0658F0}" srcId="{C735F7E6-C316-455D-9795-16FFFF10E672}" destId="{4011C35D-5768-4BEC-A2F4-20FDB09FE7A8}" srcOrd="4" destOrd="0" parTransId="{0444A2F6-8C80-4E95-924D-A4A4A808BB3C}" sibTransId="{7187B56A-424D-49F4-B93A-E8C25B8BC11F}"/>
    <dgm:cxn modelId="{4FAD9BD9-ACC6-409B-A89B-28F560D12466}" type="presOf" srcId="{C735F7E6-C316-455D-9795-16FFFF10E672}" destId="{CF6A16C7-8D9B-4B7A-ACC3-D2341716D010}" srcOrd="0" destOrd="0" presId="urn:microsoft.com/office/officeart/2005/8/layout/hList2"/>
    <dgm:cxn modelId="{21F40D74-ACD6-448E-8130-3EDF1E2A4329}" srcId="{C735F7E6-C316-455D-9795-16FFFF10E672}" destId="{44858613-B3B5-43DE-A32E-F49EFB696876}" srcOrd="0" destOrd="0" parTransId="{D3FFC08A-CB24-4A5C-A20E-A8E90CC34967}" sibTransId="{F2190F54-DA85-4029-B6CB-C4D48470617D}"/>
    <dgm:cxn modelId="{952429C1-B3EA-4D4B-BAFD-508EA23E5B44}" srcId="{060B807E-72A9-4D2D-9F66-D7E4296BD06F}" destId="{54601777-096D-47C3-BED0-E455773C6D79}" srcOrd="0" destOrd="0" parTransId="{F34111CA-36F4-4FE5-9A7A-1346520CC103}" sibTransId="{D0CCBBA2-B8A1-49BB-944E-A15AFC0E1667}"/>
    <dgm:cxn modelId="{2F27B8EE-3BD3-4A7C-AACE-406D24D20F31}" type="presOf" srcId="{99272DFC-96FA-478F-BEA2-B923E799A665}" destId="{70F6391A-3B29-4106-8DD5-1AD88816775E}" srcOrd="0" destOrd="5" presId="urn:microsoft.com/office/officeart/2005/8/layout/hList2"/>
    <dgm:cxn modelId="{B0CA8FD0-5C15-4FC0-B04D-CE5E0D420C73}" type="presOf" srcId="{83C569B1-2D2D-4E60-A5FF-E69EF4BBDBEB}" destId="{484AE08E-C4D3-47E9-BC9F-0344227D32D8}" srcOrd="0" destOrd="2" presId="urn:microsoft.com/office/officeart/2005/8/layout/hList2"/>
    <dgm:cxn modelId="{FD4A608D-07DC-4326-9B6A-EE52AEDA1C98}" srcId="{060B807E-72A9-4D2D-9F66-D7E4296BD06F}" destId="{3AD0E493-87F9-4DF3-94D6-615CB323BD1E}" srcOrd="2" destOrd="0" parTransId="{C99CF241-D572-486B-A662-447EFEE83CBC}" sibTransId="{A4CD5EA0-456D-4E0E-B84B-01C0D97BEC5A}"/>
    <dgm:cxn modelId="{CA9220F0-F94B-4349-9A29-2CAF2EE30669}" srcId="{C735F7E6-C316-455D-9795-16FFFF10E672}" destId="{A8ED7BB0-6509-41E0-8443-0F571EE6D79E}" srcOrd="3" destOrd="0" parTransId="{32595758-C8AC-47B9-A516-782929B4DDB9}" sibTransId="{BD32DDA2-ADF3-42FE-AF8D-EC8344DD562A}"/>
    <dgm:cxn modelId="{4C4D8AD8-36C0-4472-9C66-705B65F81C09}" type="presOf" srcId="{44858613-B3B5-43DE-A32E-F49EFB696876}" destId="{484AE08E-C4D3-47E9-BC9F-0344227D32D8}" srcOrd="0" destOrd="0" presId="urn:microsoft.com/office/officeart/2005/8/layout/hList2"/>
    <dgm:cxn modelId="{22AA905B-6522-4580-A1F9-6692B9321D70}" type="presParOf" srcId="{39B2AA7F-4440-49CC-B0CE-39E5023700CB}" destId="{464DF19E-18E2-4CB0-957B-D97A07DA2646}" srcOrd="0" destOrd="0" presId="urn:microsoft.com/office/officeart/2005/8/layout/hList2"/>
    <dgm:cxn modelId="{B5A28A4D-E22C-42A7-9273-5CC075F4D039}" type="presParOf" srcId="{464DF19E-18E2-4CB0-957B-D97A07DA2646}" destId="{BCDDDA43-057E-4784-A8D5-8B5776D8E4D3}" srcOrd="0" destOrd="0" presId="urn:microsoft.com/office/officeart/2005/8/layout/hList2"/>
    <dgm:cxn modelId="{1FFD4F34-FBAF-40D4-9E61-E84F098D9820}" type="presParOf" srcId="{464DF19E-18E2-4CB0-957B-D97A07DA2646}" destId="{70F6391A-3B29-4106-8DD5-1AD88816775E}" srcOrd="1" destOrd="0" presId="urn:microsoft.com/office/officeart/2005/8/layout/hList2"/>
    <dgm:cxn modelId="{8B2449AB-BEC0-4CE9-B4A3-CDEF5228951B}" type="presParOf" srcId="{464DF19E-18E2-4CB0-957B-D97A07DA2646}" destId="{6497DB37-E41B-4BA7-BDEB-395365FCE8D2}" srcOrd="2" destOrd="0" presId="urn:microsoft.com/office/officeart/2005/8/layout/hList2"/>
    <dgm:cxn modelId="{D8D787CB-0D60-48FE-872A-92668D79A714}" type="presParOf" srcId="{39B2AA7F-4440-49CC-B0CE-39E5023700CB}" destId="{CE639C01-9021-4ED6-9551-C03B90CD9A6A}" srcOrd="1" destOrd="0" presId="urn:microsoft.com/office/officeart/2005/8/layout/hList2"/>
    <dgm:cxn modelId="{B1715BC0-A50B-4C6F-B2D2-F1DA797A8B3A}" type="presParOf" srcId="{39B2AA7F-4440-49CC-B0CE-39E5023700CB}" destId="{BD6E2AEF-10AE-4235-B58B-7CF227EA8562}" srcOrd="2" destOrd="0" presId="urn:microsoft.com/office/officeart/2005/8/layout/hList2"/>
    <dgm:cxn modelId="{62E95807-24C8-407A-9D1A-7658BB5307D5}" type="presParOf" srcId="{BD6E2AEF-10AE-4235-B58B-7CF227EA8562}" destId="{8E1F19FD-2136-46A9-A314-6C4A324ECC3A}" srcOrd="0" destOrd="0" presId="urn:microsoft.com/office/officeart/2005/8/layout/hList2"/>
    <dgm:cxn modelId="{26F1E602-5E9D-4EDA-8008-AE21210DD8EF}" type="presParOf" srcId="{BD6E2AEF-10AE-4235-B58B-7CF227EA8562}" destId="{5187D029-9D99-4826-9CD5-C620F338CA83}" srcOrd="1" destOrd="0" presId="urn:microsoft.com/office/officeart/2005/8/layout/hList2"/>
    <dgm:cxn modelId="{0F1318FF-5749-451A-8BFC-025645EA7D97}" type="presParOf" srcId="{BD6E2AEF-10AE-4235-B58B-7CF227EA8562}" destId="{7CBF63D3-87C0-416D-9189-EB5945E0B42F}" srcOrd="2" destOrd="0" presId="urn:microsoft.com/office/officeart/2005/8/layout/hList2"/>
    <dgm:cxn modelId="{BCAE1C79-2F97-4ACE-A8B9-30B9CED23EBC}" type="presParOf" srcId="{39B2AA7F-4440-49CC-B0CE-39E5023700CB}" destId="{FEEE8C18-6858-45A2-8DED-B21F4948B9ED}" srcOrd="3" destOrd="0" presId="urn:microsoft.com/office/officeart/2005/8/layout/hList2"/>
    <dgm:cxn modelId="{5F2AC655-8369-4755-816A-B952EA3B0958}" type="presParOf" srcId="{39B2AA7F-4440-49CC-B0CE-39E5023700CB}" destId="{7EAB663A-F323-4876-AA62-A742E1CF5E65}" srcOrd="4" destOrd="0" presId="urn:microsoft.com/office/officeart/2005/8/layout/hList2"/>
    <dgm:cxn modelId="{9F69FFBE-3D87-432C-B8EF-73EE32349336}" type="presParOf" srcId="{7EAB663A-F323-4876-AA62-A742E1CF5E65}" destId="{46C10984-61A0-44C5-8108-0E5EEEEBBF12}" srcOrd="0" destOrd="0" presId="urn:microsoft.com/office/officeart/2005/8/layout/hList2"/>
    <dgm:cxn modelId="{4B54901E-CD7A-4BA2-9A53-3D36B69656F0}" type="presParOf" srcId="{7EAB663A-F323-4876-AA62-A742E1CF5E65}" destId="{484AE08E-C4D3-47E9-BC9F-0344227D32D8}" srcOrd="1" destOrd="0" presId="urn:microsoft.com/office/officeart/2005/8/layout/hList2"/>
    <dgm:cxn modelId="{8A3D76C0-58B6-4DCA-8040-4E1D5EE4593A}" type="presParOf" srcId="{7EAB663A-F323-4876-AA62-A742E1CF5E65}" destId="{CF6A16C7-8D9B-4B7A-ACC3-D2341716D01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1C2A7E-D0B9-4552-9475-7690B4B54374}" type="doc">
      <dgm:prSet loTypeId="urn:microsoft.com/office/officeart/2005/8/layout/arrow3" loCatId="relationship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0345E83F-35CC-435F-9A80-13B97030C9DF}">
      <dgm:prSet custT="1"/>
      <dgm:spPr/>
      <dgm:t>
        <a:bodyPr/>
        <a:lstStyle/>
        <a:p>
          <a:pPr rtl="0"/>
          <a:endParaRPr lang="en-US" sz="2400" noProof="0" dirty="0"/>
        </a:p>
      </dgm:t>
    </dgm:pt>
    <dgm:pt modelId="{597B9B22-35BD-4A24-95AD-0AE9454FCB3E}" type="parTrans" cxnId="{40086A62-B772-45E0-8BCC-27736E76BD16}">
      <dgm:prSet/>
      <dgm:spPr/>
      <dgm:t>
        <a:bodyPr/>
        <a:lstStyle/>
        <a:p>
          <a:endParaRPr lang="cs-CZ" sz="2400"/>
        </a:p>
      </dgm:t>
    </dgm:pt>
    <dgm:pt modelId="{E005E749-A48B-4FB9-9CD1-540CA900B7A6}" type="sibTrans" cxnId="{40086A62-B772-45E0-8BCC-27736E76BD16}">
      <dgm:prSet/>
      <dgm:spPr/>
      <dgm:t>
        <a:bodyPr/>
        <a:lstStyle/>
        <a:p>
          <a:endParaRPr lang="cs-CZ" sz="2400"/>
        </a:p>
      </dgm:t>
    </dgm:pt>
    <dgm:pt modelId="{02746FAF-E058-4671-B378-D360DDD7A9BC}">
      <dgm:prSet custT="1"/>
      <dgm:spPr/>
      <dgm:t>
        <a:bodyPr/>
        <a:lstStyle/>
        <a:p>
          <a:pPr rtl="0"/>
          <a:r>
            <a:rPr lang="cs-CZ" sz="1800" noProof="0" dirty="0" smtClean="0"/>
            <a:t>Komplexní pohled</a:t>
          </a:r>
          <a:endParaRPr lang="en-US" sz="1800" noProof="0" dirty="0"/>
        </a:p>
      </dgm:t>
    </dgm:pt>
    <dgm:pt modelId="{F9BDC833-E638-4887-B7E3-52F387486520}" type="parTrans" cxnId="{17142C06-3FCA-482E-B4C5-564B77254E86}">
      <dgm:prSet/>
      <dgm:spPr/>
      <dgm:t>
        <a:bodyPr/>
        <a:lstStyle/>
        <a:p>
          <a:endParaRPr lang="cs-CZ" sz="2400"/>
        </a:p>
      </dgm:t>
    </dgm:pt>
    <dgm:pt modelId="{C6AA05C3-E870-4D16-9232-404A363E47DA}" type="sibTrans" cxnId="{17142C06-3FCA-482E-B4C5-564B77254E86}">
      <dgm:prSet/>
      <dgm:spPr/>
      <dgm:t>
        <a:bodyPr/>
        <a:lstStyle/>
        <a:p>
          <a:endParaRPr lang="cs-CZ" sz="2400"/>
        </a:p>
      </dgm:t>
    </dgm:pt>
    <dgm:pt modelId="{66A25259-9025-469C-9900-269D030607A6}">
      <dgm:prSet custT="1"/>
      <dgm:spPr/>
      <dgm:t>
        <a:bodyPr/>
        <a:lstStyle/>
        <a:p>
          <a:pPr rtl="0"/>
          <a:r>
            <a:rPr lang="cs-CZ" sz="1800" noProof="0" dirty="0" smtClean="0"/>
            <a:t>Depozice vrstev za různých podmínek a následná analýza morfologií</a:t>
          </a:r>
          <a:endParaRPr lang="en-US" sz="1800" noProof="0" dirty="0"/>
        </a:p>
      </dgm:t>
    </dgm:pt>
    <dgm:pt modelId="{DE1997EB-9B5E-4500-B202-4E1DCEE252FA}" type="parTrans" cxnId="{D078BDC7-5D9A-42E2-B30F-E916DB7AAA4C}">
      <dgm:prSet/>
      <dgm:spPr/>
      <dgm:t>
        <a:bodyPr/>
        <a:lstStyle/>
        <a:p>
          <a:endParaRPr lang="cs-CZ" sz="2400"/>
        </a:p>
      </dgm:t>
    </dgm:pt>
    <dgm:pt modelId="{99AE9C80-78FA-4216-BAC3-DE3F438F23BD}" type="sibTrans" cxnId="{D078BDC7-5D9A-42E2-B30F-E916DB7AAA4C}">
      <dgm:prSet/>
      <dgm:spPr/>
      <dgm:t>
        <a:bodyPr/>
        <a:lstStyle/>
        <a:p>
          <a:endParaRPr lang="cs-CZ" sz="2400"/>
        </a:p>
      </dgm:t>
    </dgm:pt>
    <dgm:pt modelId="{84A2C191-F5F9-4AB2-8B83-0CE565ED3006}">
      <dgm:prSet custT="1"/>
      <dgm:spPr/>
      <dgm:t>
        <a:bodyPr/>
        <a:lstStyle/>
        <a:p>
          <a:pPr rtl="0"/>
          <a:endParaRPr lang="en-US" sz="2400" noProof="0" dirty="0"/>
        </a:p>
      </dgm:t>
    </dgm:pt>
    <dgm:pt modelId="{24FFF29A-01F9-4B6F-B597-2755EE6555D0}" type="parTrans" cxnId="{04538371-3BC7-46BF-A534-5D2523D58E13}">
      <dgm:prSet/>
      <dgm:spPr/>
      <dgm:t>
        <a:bodyPr/>
        <a:lstStyle/>
        <a:p>
          <a:endParaRPr lang="cs-CZ" sz="2400"/>
        </a:p>
      </dgm:t>
    </dgm:pt>
    <dgm:pt modelId="{A461B832-9098-4220-B51B-503DAED1E272}" type="sibTrans" cxnId="{04538371-3BC7-46BF-A534-5D2523D58E13}">
      <dgm:prSet/>
      <dgm:spPr/>
      <dgm:t>
        <a:bodyPr/>
        <a:lstStyle/>
        <a:p>
          <a:endParaRPr lang="cs-CZ" sz="2400"/>
        </a:p>
      </dgm:t>
    </dgm:pt>
    <dgm:pt modelId="{A8796ED0-6F5B-40C5-9F07-CEC487EDA287}">
      <dgm:prSet custT="1"/>
      <dgm:spPr/>
      <dgm:t>
        <a:bodyPr/>
        <a:lstStyle/>
        <a:p>
          <a:pPr rtl="0"/>
          <a:r>
            <a:rPr lang="cs-CZ" sz="1800" noProof="0" dirty="0" smtClean="0"/>
            <a:t>Studium chování každé částice</a:t>
          </a:r>
          <a:endParaRPr lang="en-US" sz="1800" noProof="0" dirty="0"/>
        </a:p>
      </dgm:t>
    </dgm:pt>
    <dgm:pt modelId="{B281CCD6-2FE0-4EE6-B833-49B23F146544}" type="parTrans" cxnId="{26E83C04-0ED3-406E-9B77-3F329FFE30D6}">
      <dgm:prSet/>
      <dgm:spPr/>
      <dgm:t>
        <a:bodyPr/>
        <a:lstStyle/>
        <a:p>
          <a:endParaRPr lang="cs-CZ" sz="2400"/>
        </a:p>
      </dgm:t>
    </dgm:pt>
    <dgm:pt modelId="{3D6C065A-637B-4087-B7D6-C09B54E92170}" type="sibTrans" cxnId="{26E83C04-0ED3-406E-9B77-3F329FFE30D6}">
      <dgm:prSet/>
      <dgm:spPr/>
      <dgm:t>
        <a:bodyPr/>
        <a:lstStyle/>
        <a:p>
          <a:endParaRPr lang="cs-CZ" sz="2400"/>
        </a:p>
      </dgm:t>
    </dgm:pt>
    <dgm:pt modelId="{0D70FD57-369D-471E-921C-708CDE6B8D66}">
      <dgm:prSet custT="1"/>
      <dgm:spPr/>
      <dgm:t>
        <a:bodyPr/>
        <a:lstStyle/>
        <a:p>
          <a:pPr rtl="0"/>
          <a:r>
            <a:rPr lang="cs-CZ" sz="1800" noProof="0" dirty="0" smtClean="0"/>
            <a:t>Různé typy simulací</a:t>
          </a:r>
          <a:endParaRPr lang="en-US" sz="1800" noProof="0" dirty="0"/>
        </a:p>
      </dgm:t>
    </dgm:pt>
    <dgm:pt modelId="{D1C3A9EE-02F3-44B3-88FF-B134994B66F9}" type="parTrans" cxnId="{3CE0C103-6159-4BE1-AEA1-0936DAC1305E}">
      <dgm:prSet/>
      <dgm:spPr/>
      <dgm:t>
        <a:bodyPr/>
        <a:lstStyle/>
        <a:p>
          <a:endParaRPr lang="cs-CZ" sz="2400"/>
        </a:p>
      </dgm:t>
    </dgm:pt>
    <dgm:pt modelId="{813AEFE1-F490-4467-BF07-84C77FD5FDB3}" type="sibTrans" cxnId="{3CE0C103-6159-4BE1-AEA1-0936DAC1305E}">
      <dgm:prSet/>
      <dgm:spPr/>
      <dgm:t>
        <a:bodyPr/>
        <a:lstStyle/>
        <a:p>
          <a:endParaRPr lang="cs-CZ" sz="2400"/>
        </a:p>
      </dgm:t>
    </dgm:pt>
    <dgm:pt modelId="{338898E2-2AD7-4BCD-9B46-CED250CAB29C}">
      <dgm:prSet custT="1"/>
      <dgm:spPr/>
      <dgm:t>
        <a:bodyPr/>
        <a:lstStyle/>
        <a:p>
          <a:pPr rtl="0"/>
          <a:r>
            <a:rPr lang="cs-CZ" sz="1800" noProof="0" dirty="0" smtClean="0"/>
            <a:t>Oddělení vlivu jednotlivých jevů</a:t>
          </a:r>
          <a:endParaRPr lang="en-US" sz="1800" noProof="0" dirty="0"/>
        </a:p>
      </dgm:t>
    </dgm:pt>
    <dgm:pt modelId="{55A64996-D699-4846-80CC-64587038E1E3}" type="parTrans" cxnId="{C25225F2-6D6F-4A0D-B37A-19C3D743E4A1}">
      <dgm:prSet/>
      <dgm:spPr/>
      <dgm:t>
        <a:bodyPr/>
        <a:lstStyle/>
        <a:p>
          <a:endParaRPr lang="cs-CZ" sz="2400"/>
        </a:p>
      </dgm:t>
    </dgm:pt>
    <dgm:pt modelId="{E031C77D-8FE4-401F-ADDF-68EB68889802}" type="sibTrans" cxnId="{C25225F2-6D6F-4A0D-B37A-19C3D743E4A1}">
      <dgm:prSet/>
      <dgm:spPr/>
      <dgm:t>
        <a:bodyPr/>
        <a:lstStyle/>
        <a:p>
          <a:endParaRPr lang="cs-CZ" sz="2400"/>
        </a:p>
      </dgm:t>
    </dgm:pt>
    <dgm:pt modelId="{4F165003-DF7A-442E-BD64-DDB23E054AF8}">
      <dgm:prSet/>
      <dgm:spPr/>
      <dgm:t>
        <a:bodyPr/>
        <a:lstStyle/>
        <a:p>
          <a:endParaRPr lang="cs-CZ" sz="2400"/>
        </a:p>
      </dgm:t>
    </dgm:pt>
    <dgm:pt modelId="{434D4E86-1C0D-4938-BA39-14A3137F95DC}" type="parTrans" cxnId="{E30C4F16-B773-4A06-AF92-5C931915C5FF}">
      <dgm:prSet/>
      <dgm:spPr/>
      <dgm:t>
        <a:bodyPr/>
        <a:lstStyle/>
        <a:p>
          <a:endParaRPr lang="cs-CZ" sz="2400"/>
        </a:p>
      </dgm:t>
    </dgm:pt>
    <dgm:pt modelId="{43F9642D-7F2D-454A-9FFD-EB0821680D6F}" type="sibTrans" cxnId="{E30C4F16-B773-4A06-AF92-5C931915C5FF}">
      <dgm:prSet/>
      <dgm:spPr/>
      <dgm:t>
        <a:bodyPr/>
        <a:lstStyle/>
        <a:p>
          <a:endParaRPr lang="cs-CZ" sz="2400"/>
        </a:p>
      </dgm:t>
    </dgm:pt>
    <dgm:pt modelId="{5373B55E-EDC8-4675-A173-F822FFFF36B1}" type="pres">
      <dgm:prSet presAssocID="{C71C2A7E-D0B9-4552-9475-7690B4B5437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C6868E2-906C-4520-9BF1-3DCD4EFCCD31}" type="pres">
      <dgm:prSet presAssocID="{C71C2A7E-D0B9-4552-9475-7690B4B54374}" presName="divider" presStyleLbl="fgShp" presStyleIdx="0" presStyleCn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endParaRPr lang="cs-CZ"/>
        </a:p>
      </dgm:t>
    </dgm:pt>
    <dgm:pt modelId="{89D8A5B6-2E07-4FE2-A39D-A43AB3483C2A}" type="pres">
      <dgm:prSet presAssocID="{0345E83F-35CC-435F-9A80-13B97030C9DF}" presName="downArrow" presStyleLbl="node1" presStyleIdx="0" presStyleCnt="2"/>
      <dgm:spPr/>
      <dgm:t>
        <a:bodyPr/>
        <a:lstStyle/>
        <a:p>
          <a:endParaRPr lang="cs-CZ"/>
        </a:p>
      </dgm:t>
    </dgm:pt>
    <dgm:pt modelId="{3C6F5CE0-61E3-4603-AE8E-704CEBC3776E}" type="pres">
      <dgm:prSet presAssocID="{0345E83F-35CC-435F-9A80-13B97030C9DF}" presName="downArrowText" presStyleLbl="revTx" presStyleIdx="0" presStyleCnt="2" custScaleX="179655" custScaleY="113757" custLinFactNeighborX="4173" custLinFactNeighborY="-208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457AFBF-A957-440E-8C4B-7FEF443E4712}" type="pres">
      <dgm:prSet presAssocID="{84A2C191-F5F9-4AB2-8B83-0CE565ED3006}" presName="upArrow" presStyleLbl="node1" presStyleIdx="1" presStyleCnt="2"/>
      <dgm:spPr/>
      <dgm:t>
        <a:bodyPr/>
        <a:lstStyle/>
        <a:p>
          <a:endParaRPr lang="cs-CZ"/>
        </a:p>
      </dgm:t>
    </dgm:pt>
    <dgm:pt modelId="{AE8E15DE-D88F-434D-B505-22B93C868E33}" type="pres">
      <dgm:prSet presAssocID="{84A2C191-F5F9-4AB2-8B83-0CE565ED3006}" presName="upArrowText" presStyleLbl="revTx" presStyleIdx="1" presStyleCnt="2" custScaleX="139043" custLinFactNeighborX="9300" custLinFactNeighborY="-297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93E2849-F602-4579-AB2C-81B37232BD38}" type="presOf" srcId="{02746FAF-E058-4671-B378-D360DDD7A9BC}" destId="{3C6F5CE0-61E3-4603-AE8E-704CEBC3776E}" srcOrd="0" destOrd="1" presId="urn:microsoft.com/office/officeart/2005/8/layout/arrow3"/>
    <dgm:cxn modelId="{93D057B5-028B-46F1-B3B0-F9592715ABDA}" type="presOf" srcId="{0D70FD57-369D-471E-921C-708CDE6B8D66}" destId="{AE8E15DE-D88F-434D-B505-22B93C868E33}" srcOrd="0" destOrd="2" presId="urn:microsoft.com/office/officeart/2005/8/layout/arrow3"/>
    <dgm:cxn modelId="{40086A62-B772-45E0-8BCC-27736E76BD16}" srcId="{C71C2A7E-D0B9-4552-9475-7690B4B54374}" destId="{0345E83F-35CC-435F-9A80-13B97030C9DF}" srcOrd="0" destOrd="0" parTransId="{597B9B22-35BD-4A24-95AD-0AE9454FCB3E}" sibTransId="{E005E749-A48B-4FB9-9CD1-540CA900B7A6}"/>
    <dgm:cxn modelId="{6DAED9C0-2155-47D3-9984-100EAF1ECD61}" type="presOf" srcId="{0345E83F-35CC-435F-9A80-13B97030C9DF}" destId="{3C6F5CE0-61E3-4603-AE8E-704CEBC3776E}" srcOrd="0" destOrd="0" presId="urn:microsoft.com/office/officeart/2005/8/layout/arrow3"/>
    <dgm:cxn modelId="{D078BDC7-5D9A-42E2-B30F-E916DB7AAA4C}" srcId="{0345E83F-35CC-435F-9A80-13B97030C9DF}" destId="{66A25259-9025-469C-9900-269D030607A6}" srcOrd="1" destOrd="0" parTransId="{DE1997EB-9B5E-4500-B202-4E1DCEE252FA}" sibTransId="{99AE9C80-78FA-4216-BAC3-DE3F438F23BD}"/>
    <dgm:cxn modelId="{A0A55198-C79D-4524-9F53-8A6491898089}" type="presOf" srcId="{A8796ED0-6F5B-40C5-9F07-CEC487EDA287}" destId="{AE8E15DE-D88F-434D-B505-22B93C868E33}" srcOrd="0" destOrd="1" presId="urn:microsoft.com/office/officeart/2005/8/layout/arrow3"/>
    <dgm:cxn modelId="{8DBE519F-32A4-496C-A674-8F5F276C8534}" type="presOf" srcId="{338898E2-2AD7-4BCD-9B46-CED250CAB29C}" destId="{AE8E15DE-D88F-434D-B505-22B93C868E33}" srcOrd="0" destOrd="3" presId="urn:microsoft.com/office/officeart/2005/8/layout/arrow3"/>
    <dgm:cxn modelId="{BE2625FF-D48D-4DFE-AC5C-081B8C40EA7A}" type="presOf" srcId="{66A25259-9025-469C-9900-269D030607A6}" destId="{3C6F5CE0-61E3-4603-AE8E-704CEBC3776E}" srcOrd="0" destOrd="2" presId="urn:microsoft.com/office/officeart/2005/8/layout/arrow3"/>
    <dgm:cxn modelId="{C25225F2-6D6F-4A0D-B37A-19C3D743E4A1}" srcId="{84A2C191-F5F9-4AB2-8B83-0CE565ED3006}" destId="{338898E2-2AD7-4BCD-9B46-CED250CAB29C}" srcOrd="2" destOrd="0" parTransId="{55A64996-D699-4846-80CC-64587038E1E3}" sibTransId="{E031C77D-8FE4-401F-ADDF-68EB68889802}"/>
    <dgm:cxn modelId="{04538371-3BC7-46BF-A534-5D2523D58E13}" srcId="{C71C2A7E-D0B9-4552-9475-7690B4B54374}" destId="{84A2C191-F5F9-4AB2-8B83-0CE565ED3006}" srcOrd="1" destOrd="0" parTransId="{24FFF29A-01F9-4B6F-B597-2755EE6555D0}" sibTransId="{A461B832-9098-4220-B51B-503DAED1E272}"/>
    <dgm:cxn modelId="{B7BD0BC4-77E2-487A-A23A-812802B31B40}" type="presOf" srcId="{C71C2A7E-D0B9-4552-9475-7690B4B54374}" destId="{5373B55E-EDC8-4675-A173-F822FFFF36B1}" srcOrd="0" destOrd="0" presId="urn:microsoft.com/office/officeart/2005/8/layout/arrow3"/>
    <dgm:cxn modelId="{17142C06-3FCA-482E-B4C5-564B77254E86}" srcId="{0345E83F-35CC-435F-9A80-13B97030C9DF}" destId="{02746FAF-E058-4671-B378-D360DDD7A9BC}" srcOrd="0" destOrd="0" parTransId="{F9BDC833-E638-4887-B7E3-52F387486520}" sibTransId="{C6AA05C3-E870-4D16-9232-404A363E47DA}"/>
    <dgm:cxn modelId="{E30C4F16-B773-4A06-AF92-5C931915C5FF}" srcId="{C71C2A7E-D0B9-4552-9475-7690B4B54374}" destId="{4F165003-DF7A-442E-BD64-DDB23E054AF8}" srcOrd="2" destOrd="0" parTransId="{434D4E86-1C0D-4938-BA39-14A3137F95DC}" sibTransId="{43F9642D-7F2D-454A-9FFD-EB0821680D6F}"/>
    <dgm:cxn modelId="{3CE0C103-6159-4BE1-AEA1-0936DAC1305E}" srcId="{84A2C191-F5F9-4AB2-8B83-0CE565ED3006}" destId="{0D70FD57-369D-471E-921C-708CDE6B8D66}" srcOrd="1" destOrd="0" parTransId="{D1C3A9EE-02F3-44B3-88FF-B134994B66F9}" sibTransId="{813AEFE1-F490-4467-BF07-84C77FD5FDB3}"/>
    <dgm:cxn modelId="{26E83C04-0ED3-406E-9B77-3F329FFE30D6}" srcId="{84A2C191-F5F9-4AB2-8B83-0CE565ED3006}" destId="{A8796ED0-6F5B-40C5-9F07-CEC487EDA287}" srcOrd="0" destOrd="0" parTransId="{B281CCD6-2FE0-4EE6-B833-49B23F146544}" sibTransId="{3D6C065A-637B-4087-B7D6-C09B54E92170}"/>
    <dgm:cxn modelId="{DC292171-CDF2-44A2-9127-6F1173E58D14}" type="presOf" srcId="{84A2C191-F5F9-4AB2-8B83-0CE565ED3006}" destId="{AE8E15DE-D88F-434D-B505-22B93C868E33}" srcOrd="0" destOrd="0" presId="urn:microsoft.com/office/officeart/2005/8/layout/arrow3"/>
    <dgm:cxn modelId="{9842C8AD-7942-4FEB-AC94-C0CA40183C56}" type="presParOf" srcId="{5373B55E-EDC8-4675-A173-F822FFFF36B1}" destId="{AC6868E2-906C-4520-9BF1-3DCD4EFCCD31}" srcOrd="0" destOrd="0" presId="urn:microsoft.com/office/officeart/2005/8/layout/arrow3"/>
    <dgm:cxn modelId="{8E62EA96-C4AB-4281-BA23-60CF1E0EA527}" type="presParOf" srcId="{5373B55E-EDC8-4675-A173-F822FFFF36B1}" destId="{89D8A5B6-2E07-4FE2-A39D-A43AB3483C2A}" srcOrd="1" destOrd="0" presId="urn:microsoft.com/office/officeart/2005/8/layout/arrow3"/>
    <dgm:cxn modelId="{83C3B6F6-B013-42D8-89D4-B522064B9566}" type="presParOf" srcId="{5373B55E-EDC8-4675-A173-F822FFFF36B1}" destId="{3C6F5CE0-61E3-4603-AE8E-704CEBC3776E}" srcOrd="2" destOrd="0" presId="urn:microsoft.com/office/officeart/2005/8/layout/arrow3"/>
    <dgm:cxn modelId="{9C402FFA-5AC5-4ACD-AB84-D09F1F77ED91}" type="presParOf" srcId="{5373B55E-EDC8-4675-A173-F822FFFF36B1}" destId="{D457AFBF-A957-440E-8C4B-7FEF443E4712}" srcOrd="3" destOrd="0" presId="urn:microsoft.com/office/officeart/2005/8/layout/arrow3"/>
    <dgm:cxn modelId="{B7D4A5BA-8A4D-44FB-B81C-CC27843A1BA4}" type="presParOf" srcId="{5373B55E-EDC8-4675-A173-F822FFFF36B1}" destId="{AE8E15DE-D88F-434D-B505-22B93C868E33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21C77C-0BC8-494F-B6D6-786551204DAC}" type="doc">
      <dgm:prSet loTypeId="urn:microsoft.com/office/officeart/2005/8/layout/hList2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5B0CBCD7-8E8B-4DAF-A208-C4A3DE84E8D3}">
      <dgm:prSet phldrT="[Text]"/>
      <dgm:spPr/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Rozvětvená vrstva</a:t>
          </a:r>
          <a:endParaRPr lang="cs-CZ" dirty="0">
            <a:solidFill>
              <a:schemeClr val="accent2"/>
            </a:solidFill>
          </a:endParaRPr>
        </a:p>
      </dgm:t>
    </dgm:pt>
    <dgm:pt modelId="{E1E5B4F2-411E-4779-A84F-808AE78BB51A}" type="parTrans" cxnId="{67B9185D-CA08-4275-AE4C-DF57E71317FE}">
      <dgm:prSet/>
      <dgm:spPr/>
      <dgm:t>
        <a:bodyPr/>
        <a:lstStyle/>
        <a:p>
          <a:endParaRPr lang="cs-CZ"/>
        </a:p>
      </dgm:t>
    </dgm:pt>
    <dgm:pt modelId="{6AD27B6E-AFBD-4DCC-AEAD-48E2E4F3B2D4}" type="sibTrans" cxnId="{67B9185D-CA08-4275-AE4C-DF57E71317FE}">
      <dgm:prSet/>
      <dgm:spPr/>
      <dgm:t>
        <a:bodyPr/>
        <a:lstStyle/>
        <a:p>
          <a:endParaRPr lang="cs-CZ"/>
        </a:p>
      </dgm:t>
    </dgm:pt>
    <dgm:pt modelId="{B48D0B78-19A8-430B-AEE9-92F5F780D22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cs-CZ" dirty="0" smtClean="0"/>
            <a:t>Více částic mezi primárně vybíjenou částicí a substrátem</a:t>
          </a:r>
          <a:endParaRPr lang="cs-CZ" dirty="0"/>
        </a:p>
      </dgm:t>
    </dgm:pt>
    <dgm:pt modelId="{67FEB953-8CD6-4D2F-B521-A293C58030E5}" type="parTrans" cxnId="{A6EA9883-023C-4BE2-8F96-FB92B892EB1F}">
      <dgm:prSet/>
      <dgm:spPr/>
      <dgm:t>
        <a:bodyPr/>
        <a:lstStyle/>
        <a:p>
          <a:endParaRPr lang="cs-CZ"/>
        </a:p>
      </dgm:t>
    </dgm:pt>
    <dgm:pt modelId="{1F84FAB5-7B57-45ED-B61E-D61AEB3B27E3}" type="sibTrans" cxnId="{A6EA9883-023C-4BE2-8F96-FB92B892EB1F}">
      <dgm:prSet/>
      <dgm:spPr/>
      <dgm:t>
        <a:bodyPr/>
        <a:lstStyle/>
        <a:p>
          <a:endParaRPr lang="cs-CZ"/>
        </a:p>
      </dgm:t>
    </dgm:pt>
    <dgm:pt modelId="{4A79EC74-68C4-4DB4-B18A-E382B620A68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cs-CZ" dirty="0" smtClean="0"/>
            <a:t>Dělení do větví </a:t>
          </a:r>
          <a:r>
            <a:rPr lang="cs-CZ" dirty="0" smtClean="0">
              <a:sym typeface="Symbol" panose="05050102010706020507" pitchFamily="18" charset="2"/>
            </a:rPr>
            <a:t> náboj je odváděn pryč pouze jednou částicí větve (obecně omezeným počtem částic), která je ve styku se substrátem</a:t>
          </a:r>
          <a:endParaRPr lang="cs-CZ" dirty="0"/>
        </a:p>
      </dgm:t>
    </dgm:pt>
    <dgm:pt modelId="{A537FB64-2E15-4DE9-A450-08186171A7C5}" type="parTrans" cxnId="{6096EFBE-EBBC-47BE-8092-07854C4AED51}">
      <dgm:prSet/>
      <dgm:spPr/>
      <dgm:t>
        <a:bodyPr/>
        <a:lstStyle/>
        <a:p>
          <a:endParaRPr lang="cs-CZ"/>
        </a:p>
      </dgm:t>
    </dgm:pt>
    <dgm:pt modelId="{DA243D28-6572-425C-ADE1-E85646A2C29D}" type="sibTrans" cxnId="{6096EFBE-EBBC-47BE-8092-07854C4AED51}">
      <dgm:prSet/>
      <dgm:spPr/>
      <dgm:t>
        <a:bodyPr/>
        <a:lstStyle/>
        <a:p>
          <a:endParaRPr lang="cs-CZ"/>
        </a:p>
      </dgm:t>
    </dgm:pt>
    <dgm:pt modelId="{45B8ECF0-CA9D-49C2-AFFD-4CCE64D462D6}">
      <dgm:prSet phldrT="[Text]"/>
      <dgm:spPr/>
      <dgm:t>
        <a:bodyPr/>
        <a:lstStyle/>
        <a:p>
          <a:r>
            <a:rPr lang="cs-CZ" dirty="0" smtClean="0">
              <a:solidFill>
                <a:schemeClr val="accent2"/>
              </a:solidFill>
            </a:rPr>
            <a:t>Kompaktní vrstva</a:t>
          </a:r>
          <a:endParaRPr lang="cs-CZ" dirty="0">
            <a:solidFill>
              <a:schemeClr val="accent2"/>
            </a:solidFill>
          </a:endParaRPr>
        </a:p>
      </dgm:t>
    </dgm:pt>
    <dgm:pt modelId="{B5F8F239-1B3B-41D4-803D-7289D3A08101}" type="parTrans" cxnId="{C0C4C632-D0D7-4B54-AFD7-6EBA1E56A5DC}">
      <dgm:prSet/>
      <dgm:spPr/>
      <dgm:t>
        <a:bodyPr/>
        <a:lstStyle/>
        <a:p>
          <a:endParaRPr lang="cs-CZ"/>
        </a:p>
      </dgm:t>
    </dgm:pt>
    <dgm:pt modelId="{59BF305E-3EA6-4D9A-83FB-0B5010193439}" type="sibTrans" cxnId="{C0C4C632-D0D7-4B54-AFD7-6EBA1E56A5DC}">
      <dgm:prSet/>
      <dgm:spPr/>
      <dgm:t>
        <a:bodyPr/>
        <a:lstStyle/>
        <a:p>
          <a:endParaRPr lang="cs-CZ"/>
        </a:p>
      </dgm:t>
    </dgm:pt>
    <dgm:pt modelId="{4D21BDBD-996E-41A0-979E-BAF10A6445FA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cs-CZ" dirty="0" smtClean="0"/>
            <a:t>Nižší  vrstva</a:t>
          </a:r>
          <a:endParaRPr lang="cs-CZ" dirty="0"/>
        </a:p>
      </dgm:t>
    </dgm:pt>
    <dgm:pt modelId="{3147CD09-80B8-4EC7-B0F6-347E38D8DA4F}" type="parTrans" cxnId="{19ACF633-DC8C-44FF-ABA6-D3B92144E98B}">
      <dgm:prSet/>
      <dgm:spPr/>
      <dgm:t>
        <a:bodyPr/>
        <a:lstStyle/>
        <a:p>
          <a:endParaRPr lang="cs-CZ"/>
        </a:p>
      </dgm:t>
    </dgm:pt>
    <dgm:pt modelId="{99F231B5-7202-4BFA-89EB-91B8FC9013CC}" type="sibTrans" cxnId="{19ACF633-DC8C-44FF-ABA6-D3B92144E98B}">
      <dgm:prSet/>
      <dgm:spPr/>
      <dgm:t>
        <a:bodyPr/>
        <a:lstStyle/>
        <a:p>
          <a:endParaRPr lang="cs-CZ"/>
        </a:p>
      </dgm:t>
    </dgm:pt>
    <dgm:pt modelId="{3A2D2AE7-1A8E-4D9E-B8C3-71A2D91C553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cs-CZ" dirty="0" smtClean="0"/>
            <a:t>Náboj se šíří celou vrstvou</a:t>
          </a:r>
          <a:endParaRPr lang="cs-CZ" dirty="0"/>
        </a:p>
      </dgm:t>
    </dgm:pt>
    <dgm:pt modelId="{F47B6D61-89B3-4751-8A2E-6274BBEAAFE5}" type="parTrans" cxnId="{39BC6AA7-E1AA-41EC-943C-FB7E2D8071E4}">
      <dgm:prSet/>
      <dgm:spPr/>
      <dgm:t>
        <a:bodyPr/>
        <a:lstStyle/>
        <a:p>
          <a:endParaRPr lang="cs-CZ"/>
        </a:p>
      </dgm:t>
    </dgm:pt>
    <dgm:pt modelId="{FAC23B44-CF63-4394-8A21-796718D6DB64}" type="sibTrans" cxnId="{39BC6AA7-E1AA-41EC-943C-FB7E2D8071E4}">
      <dgm:prSet/>
      <dgm:spPr/>
      <dgm:t>
        <a:bodyPr/>
        <a:lstStyle/>
        <a:p>
          <a:endParaRPr lang="cs-CZ"/>
        </a:p>
      </dgm:t>
    </dgm:pt>
    <dgm:pt modelId="{671947E9-0D8C-472C-8C61-008E4FAD278B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cs-CZ" dirty="0" smtClean="0"/>
            <a:t>Nejprve ze systému odchází částicemi přímo pod primárně vybíjenou částicí</a:t>
          </a:r>
          <a:endParaRPr lang="cs-CZ" dirty="0"/>
        </a:p>
      </dgm:t>
    </dgm:pt>
    <dgm:pt modelId="{71AA76E6-3F33-441E-A3E0-59C7706F62C8}" type="parTrans" cxnId="{9AFD14CA-C35E-4562-83DA-840CD4D1AC94}">
      <dgm:prSet/>
      <dgm:spPr/>
      <dgm:t>
        <a:bodyPr/>
        <a:lstStyle/>
        <a:p>
          <a:endParaRPr lang="cs-CZ"/>
        </a:p>
      </dgm:t>
    </dgm:pt>
    <dgm:pt modelId="{C2B010E7-0246-4F86-B579-382598225E3F}" type="sibTrans" cxnId="{9AFD14CA-C35E-4562-83DA-840CD4D1AC94}">
      <dgm:prSet/>
      <dgm:spPr/>
      <dgm:t>
        <a:bodyPr/>
        <a:lstStyle/>
        <a:p>
          <a:endParaRPr lang="cs-CZ"/>
        </a:p>
      </dgm:t>
    </dgm:pt>
    <dgm:pt modelId="{C0C017CD-2E1A-41D7-9CAB-79BF729A0767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cs-CZ" dirty="0" smtClean="0"/>
            <a:t>Postupně začne odcházet všemi spodními částicemi</a:t>
          </a:r>
          <a:endParaRPr lang="cs-CZ" dirty="0"/>
        </a:p>
      </dgm:t>
    </dgm:pt>
    <dgm:pt modelId="{E29F2BA7-F786-42D0-B137-1963A7063B4A}" type="parTrans" cxnId="{BCE0CCF5-BBFF-4002-A5F9-53D30FDD4412}">
      <dgm:prSet/>
      <dgm:spPr/>
      <dgm:t>
        <a:bodyPr/>
        <a:lstStyle/>
        <a:p>
          <a:endParaRPr lang="cs-CZ"/>
        </a:p>
      </dgm:t>
    </dgm:pt>
    <dgm:pt modelId="{067AAAE8-E8E4-4451-9950-E8E2EB7A89A6}" type="sibTrans" cxnId="{BCE0CCF5-BBFF-4002-A5F9-53D30FDD4412}">
      <dgm:prSet/>
      <dgm:spPr/>
      <dgm:t>
        <a:bodyPr/>
        <a:lstStyle/>
        <a:p>
          <a:endParaRPr lang="cs-CZ"/>
        </a:p>
      </dgm:t>
    </dgm:pt>
    <dgm:pt modelId="{2B7C2E68-8B08-4F2F-840A-2A8CC8CF3E38}" type="pres">
      <dgm:prSet presAssocID="{C221C77C-0BC8-494F-B6D6-786551204DA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A10C7708-675F-4D69-A68F-BE2B06305CFA}" type="pres">
      <dgm:prSet presAssocID="{5B0CBCD7-8E8B-4DAF-A208-C4A3DE84E8D3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726BF53-0F95-4B30-B555-8FB2CBCAB9FD}" type="pres">
      <dgm:prSet presAssocID="{5B0CBCD7-8E8B-4DAF-A208-C4A3DE84E8D3}" presName="imag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1BCBF938-632C-45BB-AC4B-A2748A053123}" type="pres">
      <dgm:prSet presAssocID="{5B0CBCD7-8E8B-4DAF-A208-C4A3DE84E8D3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8CC9ED2-D02B-4B07-9EDC-9F48B45FA1D7}" type="pres">
      <dgm:prSet presAssocID="{5B0CBCD7-8E8B-4DAF-A208-C4A3DE84E8D3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0B8C831-C4C7-4E3E-83A4-3EA03D54BDDD}" type="pres">
      <dgm:prSet presAssocID="{6AD27B6E-AFBD-4DCC-AEAD-48E2E4F3B2D4}" presName="sibTrans" presStyleCnt="0"/>
      <dgm:spPr/>
      <dgm:t>
        <a:bodyPr/>
        <a:lstStyle/>
        <a:p>
          <a:endParaRPr lang="cs-CZ"/>
        </a:p>
      </dgm:t>
    </dgm:pt>
    <dgm:pt modelId="{8283A694-B9BE-446D-B0F5-3FA6632CBE9C}" type="pres">
      <dgm:prSet presAssocID="{45B8ECF0-CA9D-49C2-AFFD-4CCE64D462D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D798DB8-7428-44B0-B01E-F579D33AE5F7}" type="pres">
      <dgm:prSet presAssocID="{45B8ECF0-CA9D-49C2-AFFD-4CCE64D462D6}" presName="imag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CA46812E-4F76-4873-B88D-4D6F16AF7F7E}" type="pres">
      <dgm:prSet presAssocID="{45B8ECF0-CA9D-49C2-AFFD-4CCE64D462D6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2A4EFC-34FC-4F31-A1C6-A9BD21B57C63}" type="pres">
      <dgm:prSet presAssocID="{45B8ECF0-CA9D-49C2-AFFD-4CCE64D462D6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47116B5-0950-41DA-97CB-9A666DD14BA5}" type="presOf" srcId="{4A79EC74-68C4-4DB4-B18A-E382B620A682}" destId="{1BCBF938-632C-45BB-AC4B-A2748A053123}" srcOrd="0" destOrd="1" presId="urn:microsoft.com/office/officeart/2005/8/layout/hList2"/>
    <dgm:cxn modelId="{BCE0CCF5-BBFF-4002-A5F9-53D30FDD4412}" srcId="{3A2D2AE7-1A8E-4D9E-B8C3-71A2D91C5535}" destId="{C0C017CD-2E1A-41D7-9CAB-79BF729A0767}" srcOrd="1" destOrd="0" parTransId="{E29F2BA7-F786-42D0-B137-1963A7063B4A}" sibTransId="{067AAAE8-E8E4-4451-9950-E8E2EB7A89A6}"/>
    <dgm:cxn modelId="{67B9185D-CA08-4275-AE4C-DF57E71317FE}" srcId="{C221C77C-0BC8-494F-B6D6-786551204DAC}" destId="{5B0CBCD7-8E8B-4DAF-A208-C4A3DE84E8D3}" srcOrd="0" destOrd="0" parTransId="{E1E5B4F2-411E-4779-A84F-808AE78BB51A}" sibTransId="{6AD27B6E-AFBD-4DCC-AEAD-48E2E4F3B2D4}"/>
    <dgm:cxn modelId="{19ACF633-DC8C-44FF-ABA6-D3B92144E98B}" srcId="{45B8ECF0-CA9D-49C2-AFFD-4CCE64D462D6}" destId="{4D21BDBD-996E-41A0-979E-BAF10A6445FA}" srcOrd="0" destOrd="0" parTransId="{3147CD09-80B8-4EC7-B0F6-347E38D8DA4F}" sibTransId="{99F231B5-7202-4BFA-89EB-91B8FC9013CC}"/>
    <dgm:cxn modelId="{1AECA097-789B-4FD8-9020-BE77D9A03507}" type="presOf" srcId="{C221C77C-0BC8-494F-B6D6-786551204DAC}" destId="{2B7C2E68-8B08-4F2F-840A-2A8CC8CF3E38}" srcOrd="0" destOrd="0" presId="urn:microsoft.com/office/officeart/2005/8/layout/hList2"/>
    <dgm:cxn modelId="{6096EFBE-EBBC-47BE-8092-07854C4AED51}" srcId="{5B0CBCD7-8E8B-4DAF-A208-C4A3DE84E8D3}" destId="{4A79EC74-68C4-4DB4-B18A-E382B620A682}" srcOrd="1" destOrd="0" parTransId="{A537FB64-2E15-4DE9-A450-08186171A7C5}" sibTransId="{DA243D28-6572-425C-ADE1-E85646A2C29D}"/>
    <dgm:cxn modelId="{C0C4C632-D0D7-4B54-AFD7-6EBA1E56A5DC}" srcId="{C221C77C-0BC8-494F-B6D6-786551204DAC}" destId="{45B8ECF0-CA9D-49C2-AFFD-4CCE64D462D6}" srcOrd="1" destOrd="0" parTransId="{B5F8F239-1B3B-41D4-803D-7289D3A08101}" sibTransId="{59BF305E-3EA6-4D9A-83FB-0B5010193439}"/>
    <dgm:cxn modelId="{8D5DE29B-92C8-4925-975E-DE2CAC6659AB}" type="presOf" srcId="{671947E9-0D8C-472C-8C61-008E4FAD278B}" destId="{CA46812E-4F76-4873-B88D-4D6F16AF7F7E}" srcOrd="0" destOrd="2" presId="urn:microsoft.com/office/officeart/2005/8/layout/hList2"/>
    <dgm:cxn modelId="{4C52B1BC-F653-4D64-A987-926F904DDA82}" type="presOf" srcId="{3A2D2AE7-1A8E-4D9E-B8C3-71A2D91C5535}" destId="{CA46812E-4F76-4873-B88D-4D6F16AF7F7E}" srcOrd="0" destOrd="1" presId="urn:microsoft.com/office/officeart/2005/8/layout/hList2"/>
    <dgm:cxn modelId="{B56F8CEC-C76A-43CF-A37B-649F83C6A4BF}" type="presOf" srcId="{4D21BDBD-996E-41A0-979E-BAF10A6445FA}" destId="{CA46812E-4F76-4873-B88D-4D6F16AF7F7E}" srcOrd="0" destOrd="0" presId="urn:microsoft.com/office/officeart/2005/8/layout/hList2"/>
    <dgm:cxn modelId="{9AFD14CA-C35E-4562-83DA-840CD4D1AC94}" srcId="{3A2D2AE7-1A8E-4D9E-B8C3-71A2D91C5535}" destId="{671947E9-0D8C-472C-8C61-008E4FAD278B}" srcOrd="0" destOrd="0" parTransId="{71AA76E6-3F33-441E-A3E0-59C7706F62C8}" sibTransId="{C2B010E7-0246-4F86-B579-382598225E3F}"/>
    <dgm:cxn modelId="{E60026E6-C835-41F8-823B-DD027D384790}" type="presOf" srcId="{C0C017CD-2E1A-41D7-9CAB-79BF729A0767}" destId="{CA46812E-4F76-4873-B88D-4D6F16AF7F7E}" srcOrd="0" destOrd="3" presId="urn:microsoft.com/office/officeart/2005/8/layout/hList2"/>
    <dgm:cxn modelId="{547F4019-551D-483A-AA56-7FB9DDA40FDA}" type="presOf" srcId="{B48D0B78-19A8-430B-AEE9-92F5F780D225}" destId="{1BCBF938-632C-45BB-AC4B-A2748A053123}" srcOrd="0" destOrd="0" presId="urn:microsoft.com/office/officeart/2005/8/layout/hList2"/>
    <dgm:cxn modelId="{39BC6AA7-E1AA-41EC-943C-FB7E2D8071E4}" srcId="{45B8ECF0-CA9D-49C2-AFFD-4CCE64D462D6}" destId="{3A2D2AE7-1A8E-4D9E-B8C3-71A2D91C5535}" srcOrd="1" destOrd="0" parTransId="{F47B6D61-89B3-4751-8A2E-6274BBEAAFE5}" sibTransId="{FAC23B44-CF63-4394-8A21-796718D6DB64}"/>
    <dgm:cxn modelId="{A6EA9883-023C-4BE2-8F96-FB92B892EB1F}" srcId="{5B0CBCD7-8E8B-4DAF-A208-C4A3DE84E8D3}" destId="{B48D0B78-19A8-430B-AEE9-92F5F780D225}" srcOrd="0" destOrd="0" parTransId="{67FEB953-8CD6-4D2F-B521-A293C58030E5}" sibTransId="{1F84FAB5-7B57-45ED-B61E-D61AEB3B27E3}"/>
    <dgm:cxn modelId="{96BECF22-AE2E-4E36-A644-9C717CB9982C}" type="presOf" srcId="{5B0CBCD7-8E8B-4DAF-A208-C4A3DE84E8D3}" destId="{48CC9ED2-D02B-4B07-9EDC-9F48B45FA1D7}" srcOrd="0" destOrd="0" presId="urn:microsoft.com/office/officeart/2005/8/layout/hList2"/>
    <dgm:cxn modelId="{C9F53D11-C9AA-441F-ADDD-83CEBD949D6B}" type="presOf" srcId="{45B8ECF0-CA9D-49C2-AFFD-4CCE64D462D6}" destId="{612A4EFC-34FC-4F31-A1C6-A9BD21B57C63}" srcOrd="0" destOrd="0" presId="urn:microsoft.com/office/officeart/2005/8/layout/hList2"/>
    <dgm:cxn modelId="{9D3838C4-CFD4-4409-8AA6-3CC3470AF5CD}" type="presParOf" srcId="{2B7C2E68-8B08-4F2F-840A-2A8CC8CF3E38}" destId="{A10C7708-675F-4D69-A68F-BE2B06305CFA}" srcOrd="0" destOrd="0" presId="urn:microsoft.com/office/officeart/2005/8/layout/hList2"/>
    <dgm:cxn modelId="{DB75E2FC-39F0-4E5F-840F-36BC39770C16}" type="presParOf" srcId="{A10C7708-675F-4D69-A68F-BE2B06305CFA}" destId="{B726BF53-0F95-4B30-B555-8FB2CBCAB9FD}" srcOrd="0" destOrd="0" presId="urn:microsoft.com/office/officeart/2005/8/layout/hList2"/>
    <dgm:cxn modelId="{A6D564C1-9D2C-4062-ACF4-3D68DF7DA896}" type="presParOf" srcId="{A10C7708-675F-4D69-A68F-BE2B06305CFA}" destId="{1BCBF938-632C-45BB-AC4B-A2748A053123}" srcOrd="1" destOrd="0" presId="urn:microsoft.com/office/officeart/2005/8/layout/hList2"/>
    <dgm:cxn modelId="{2B6864F1-FECD-44EF-8BCE-21444135C7F5}" type="presParOf" srcId="{A10C7708-675F-4D69-A68F-BE2B06305CFA}" destId="{48CC9ED2-D02B-4B07-9EDC-9F48B45FA1D7}" srcOrd="2" destOrd="0" presId="urn:microsoft.com/office/officeart/2005/8/layout/hList2"/>
    <dgm:cxn modelId="{725A3D02-4DA7-4269-A0A4-B037D9FF65EB}" type="presParOf" srcId="{2B7C2E68-8B08-4F2F-840A-2A8CC8CF3E38}" destId="{80B8C831-C4C7-4E3E-83A4-3EA03D54BDDD}" srcOrd="1" destOrd="0" presId="urn:microsoft.com/office/officeart/2005/8/layout/hList2"/>
    <dgm:cxn modelId="{D27A9261-A951-4FB4-9DF8-7B026550126F}" type="presParOf" srcId="{2B7C2E68-8B08-4F2F-840A-2A8CC8CF3E38}" destId="{8283A694-B9BE-446D-B0F5-3FA6632CBE9C}" srcOrd="2" destOrd="0" presId="urn:microsoft.com/office/officeart/2005/8/layout/hList2"/>
    <dgm:cxn modelId="{79121449-0D84-4A40-BE6A-10CA11F0F4D6}" type="presParOf" srcId="{8283A694-B9BE-446D-B0F5-3FA6632CBE9C}" destId="{FD798DB8-7428-44B0-B01E-F579D33AE5F7}" srcOrd="0" destOrd="0" presId="urn:microsoft.com/office/officeart/2005/8/layout/hList2"/>
    <dgm:cxn modelId="{4A1B1404-8125-4154-98C9-29FE521029DA}" type="presParOf" srcId="{8283A694-B9BE-446D-B0F5-3FA6632CBE9C}" destId="{CA46812E-4F76-4873-B88D-4D6F16AF7F7E}" srcOrd="1" destOrd="0" presId="urn:microsoft.com/office/officeart/2005/8/layout/hList2"/>
    <dgm:cxn modelId="{E29F09EE-FAD5-4BBC-A571-D5F9E636BCC8}" type="presParOf" srcId="{8283A694-B9BE-446D-B0F5-3FA6632CBE9C}" destId="{612A4EFC-34FC-4F31-A1C6-A9BD21B57C6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7538F9-7043-4DF5-8702-814D46DE41F2}" type="doc">
      <dgm:prSet loTypeId="urn:microsoft.com/office/officeart/2005/8/layout/gear1" loCatId="relationship" qsTypeId="urn:microsoft.com/office/officeart/2005/8/quickstyle/3d9" qsCatId="3D" csTypeId="urn:microsoft.com/office/officeart/2005/8/colors/accent0_3" csCatId="mainScheme" phldr="1"/>
      <dgm:spPr/>
    </dgm:pt>
    <dgm:pt modelId="{7E3C422E-1BE7-42FF-B627-43FB85A00063}">
      <dgm:prSet phldrT="[Text]"/>
      <dgm:spPr/>
      <dgm:t>
        <a:bodyPr/>
        <a:lstStyle/>
        <a:p>
          <a:r>
            <a:rPr lang="cs-CZ" dirty="0" smtClean="0"/>
            <a:t> Knihovna ODEPACK </a:t>
          </a:r>
          <a:endParaRPr lang="cs-CZ" dirty="0"/>
        </a:p>
      </dgm:t>
    </dgm:pt>
    <dgm:pt modelId="{CF41994D-5957-4584-8588-C86345BF7440}" type="parTrans" cxnId="{017E87EA-EE82-4A0B-A8B1-8C152836FE87}">
      <dgm:prSet/>
      <dgm:spPr/>
      <dgm:t>
        <a:bodyPr/>
        <a:lstStyle/>
        <a:p>
          <a:endParaRPr lang="cs-CZ"/>
        </a:p>
      </dgm:t>
    </dgm:pt>
    <dgm:pt modelId="{6B1EA650-0660-4D78-9447-81D60A185C1F}" type="sibTrans" cxnId="{017E87EA-EE82-4A0B-A8B1-8C152836FE8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cs-CZ"/>
        </a:p>
      </dgm:t>
    </dgm:pt>
    <dgm:pt modelId="{BDDF39FC-08F0-43BC-B9A4-63234A383E4A}">
      <dgm:prSet phldrT="[Text]"/>
      <dgm:spPr/>
      <dgm:t>
        <a:bodyPr/>
        <a:lstStyle/>
        <a:p>
          <a:r>
            <a:rPr lang="cs-CZ" dirty="0" smtClean="0"/>
            <a:t>Adams-</a:t>
          </a:r>
          <a:r>
            <a:rPr lang="cs-CZ" dirty="0" err="1" smtClean="0"/>
            <a:t>Bashforthovy</a:t>
          </a:r>
          <a:r>
            <a:rPr lang="cs-CZ" dirty="0" smtClean="0"/>
            <a:t> metody</a:t>
          </a:r>
          <a:endParaRPr lang="cs-CZ" dirty="0"/>
        </a:p>
      </dgm:t>
    </dgm:pt>
    <dgm:pt modelId="{516AF822-428D-405D-9368-0C1B194B9B7F}" type="parTrans" cxnId="{6D974D0C-E784-4ECD-B596-3B981E4C7979}">
      <dgm:prSet/>
      <dgm:spPr/>
      <dgm:t>
        <a:bodyPr/>
        <a:lstStyle/>
        <a:p>
          <a:endParaRPr lang="cs-CZ"/>
        </a:p>
      </dgm:t>
    </dgm:pt>
    <dgm:pt modelId="{CAA11B73-6B73-481A-AA09-3F3F9223D1DB}" type="sibTrans" cxnId="{6D974D0C-E784-4ECD-B596-3B981E4C7979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cs-CZ"/>
        </a:p>
      </dgm:t>
    </dgm:pt>
    <dgm:pt modelId="{D886CDD1-2991-45E7-92A6-54656A544D0D}">
      <dgm:prSet phldrT="[Text]"/>
      <dgm:spPr/>
      <dgm:t>
        <a:bodyPr/>
        <a:lstStyle/>
        <a:p>
          <a:r>
            <a:rPr lang="cs-CZ" dirty="0" smtClean="0"/>
            <a:t>Automatická volba kroku</a:t>
          </a:r>
        </a:p>
      </dgm:t>
    </dgm:pt>
    <dgm:pt modelId="{D58AB614-FE40-42B5-A23B-CE06C2FE3647}" type="parTrans" cxnId="{72E2ABBC-AE89-4B96-9289-192785EB3D66}">
      <dgm:prSet/>
      <dgm:spPr/>
      <dgm:t>
        <a:bodyPr/>
        <a:lstStyle/>
        <a:p>
          <a:endParaRPr lang="cs-CZ"/>
        </a:p>
      </dgm:t>
    </dgm:pt>
    <dgm:pt modelId="{B6DEAC8B-C7C5-4EE2-AC93-BC1B5DB8245D}" type="sibTrans" cxnId="{72E2ABBC-AE89-4B96-9289-192785EB3D6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cs-CZ"/>
        </a:p>
      </dgm:t>
    </dgm:pt>
    <dgm:pt modelId="{20999176-4312-48D7-814F-0844462D57AE}" type="pres">
      <dgm:prSet presAssocID="{C37538F9-7043-4DF5-8702-814D46DE41F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6DEE1A7-EDE3-4FE7-88E9-022B09B25F31}" type="pres">
      <dgm:prSet presAssocID="{7E3C422E-1BE7-42FF-B627-43FB85A00063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2340B80-14DC-4B81-99D1-4F811BFD591E}" type="pres">
      <dgm:prSet presAssocID="{7E3C422E-1BE7-42FF-B627-43FB85A00063}" presName="gear1srcNode" presStyleLbl="node1" presStyleIdx="0" presStyleCnt="3"/>
      <dgm:spPr/>
      <dgm:t>
        <a:bodyPr/>
        <a:lstStyle/>
        <a:p>
          <a:endParaRPr lang="cs-CZ"/>
        </a:p>
      </dgm:t>
    </dgm:pt>
    <dgm:pt modelId="{14117938-1DFB-453D-B77D-194AB1DEB7C5}" type="pres">
      <dgm:prSet presAssocID="{7E3C422E-1BE7-42FF-B627-43FB85A00063}" presName="gear1dstNode" presStyleLbl="node1" presStyleIdx="0" presStyleCnt="3"/>
      <dgm:spPr/>
      <dgm:t>
        <a:bodyPr/>
        <a:lstStyle/>
        <a:p>
          <a:endParaRPr lang="cs-CZ"/>
        </a:p>
      </dgm:t>
    </dgm:pt>
    <dgm:pt modelId="{6ACC06CF-47DB-4C16-B266-6DB36431D09C}" type="pres">
      <dgm:prSet presAssocID="{BDDF39FC-08F0-43BC-B9A4-63234A383E4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3077D0-A215-42F8-9905-8501C291235E}" type="pres">
      <dgm:prSet presAssocID="{BDDF39FC-08F0-43BC-B9A4-63234A383E4A}" presName="gear2srcNode" presStyleLbl="node1" presStyleIdx="1" presStyleCnt="3"/>
      <dgm:spPr/>
      <dgm:t>
        <a:bodyPr/>
        <a:lstStyle/>
        <a:p>
          <a:endParaRPr lang="cs-CZ"/>
        </a:p>
      </dgm:t>
    </dgm:pt>
    <dgm:pt modelId="{C2436286-D4B1-492D-9AFF-32A865BA2114}" type="pres">
      <dgm:prSet presAssocID="{BDDF39FC-08F0-43BC-B9A4-63234A383E4A}" presName="gear2dstNode" presStyleLbl="node1" presStyleIdx="1" presStyleCnt="3"/>
      <dgm:spPr/>
      <dgm:t>
        <a:bodyPr/>
        <a:lstStyle/>
        <a:p>
          <a:endParaRPr lang="cs-CZ"/>
        </a:p>
      </dgm:t>
    </dgm:pt>
    <dgm:pt modelId="{95533467-EF64-4D92-A131-99DE5F75BD46}" type="pres">
      <dgm:prSet presAssocID="{D886CDD1-2991-45E7-92A6-54656A544D0D}" presName="gear3" presStyleLbl="node1" presStyleIdx="2" presStyleCnt="3"/>
      <dgm:spPr/>
      <dgm:t>
        <a:bodyPr/>
        <a:lstStyle/>
        <a:p>
          <a:endParaRPr lang="cs-CZ"/>
        </a:p>
      </dgm:t>
    </dgm:pt>
    <dgm:pt modelId="{DFCC16A0-21E2-439A-AA63-100FF454CB70}" type="pres">
      <dgm:prSet presAssocID="{D886CDD1-2991-45E7-92A6-54656A544D0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5C55A7A-6F74-4B6F-B408-4EF9E6A2A7B8}" type="pres">
      <dgm:prSet presAssocID="{D886CDD1-2991-45E7-92A6-54656A544D0D}" presName="gear3srcNode" presStyleLbl="node1" presStyleIdx="2" presStyleCnt="3"/>
      <dgm:spPr/>
      <dgm:t>
        <a:bodyPr/>
        <a:lstStyle/>
        <a:p>
          <a:endParaRPr lang="cs-CZ"/>
        </a:p>
      </dgm:t>
    </dgm:pt>
    <dgm:pt modelId="{C8970F4D-0806-4959-A001-F65D612D3807}" type="pres">
      <dgm:prSet presAssocID="{D886CDD1-2991-45E7-92A6-54656A544D0D}" presName="gear3dstNode" presStyleLbl="node1" presStyleIdx="2" presStyleCnt="3"/>
      <dgm:spPr/>
      <dgm:t>
        <a:bodyPr/>
        <a:lstStyle/>
        <a:p>
          <a:endParaRPr lang="cs-CZ"/>
        </a:p>
      </dgm:t>
    </dgm:pt>
    <dgm:pt modelId="{01E6F916-B5D3-4512-9E12-E3C709A8DDF2}" type="pres">
      <dgm:prSet presAssocID="{6B1EA650-0660-4D78-9447-81D60A185C1F}" presName="connector1" presStyleLbl="sibTrans2D1" presStyleIdx="0" presStyleCnt="3"/>
      <dgm:spPr/>
      <dgm:t>
        <a:bodyPr/>
        <a:lstStyle/>
        <a:p>
          <a:endParaRPr lang="cs-CZ"/>
        </a:p>
      </dgm:t>
    </dgm:pt>
    <dgm:pt modelId="{1C73C4A2-78D7-4BB7-AB91-8400B6CB651D}" type="pres">
      <dgm:prSet presAssocID="{CAA11B73-6B73-481A-AA09-3F3F9223D1DB}" presName="connector2" presStyleLbl="sibTrans2D1" presStyleIdx="1" presStyleCnt="3"/>
      <dgm:spPr/>
      <dgm:t>
        <a:bodyPr/>
        <a:lstStyle/>
        <a:p>
          <a:endParaRPr lang="cs-CZ"/>
        </a:p>
      </dgm:t>
    </dgm:pt>
    <dgm:pt modelId="{B464018B-3144-46EC-8BED-BE49BA7B0B56}" type="pres">
      <dgm:prSet presAssocID="{B6DEAC8B-C7C5-4EE2-AC93-BC1B5DB8245D}" presName="connector3" presStyleLbl="sibTrans2D1" presStyleIdx="2" presStyleCnt="3"/>
      <dgm:spPr/>
      <dgm:t>
        <a:bodyPr/>
        <a:lstStyle/>
        <a:p>
          <a:endParaRPr lang="cs-CZ"/>
        </a:p>
      </dgm:t>
    </dgm:pt>
  </dgm:ptLst>
  <dgm:cxnLst>
    <dgm:cxn modelId="{C03E799A-0FBB-44C3-BD24-AB81DB2A4C2D}" type="presOf" srcId="{CAA11B73-6B73-481A-AA09-3F3F9223D1DB}" destId="{1C73C4A2-78D7-4BB7-AB91-8400B6CB651D}" srcOrd="0" destOrd="0" presId="urn:microsoft.com/office/officeart/2005/8/layout/gear1"/>
    <dgm:cxn modelId="{C7FB58FA-FF26-4E96-97A8-9936B0003DA3}" type="presOf" srcId="{7E3C422E-1BE7-42FF-B627-43FB85A00063}" destId="{56DEE1A7-EDE3-4FE7-88E9-022B09B25F31}" srcOrd="0" destOrd="0" presId="urn:microsoft.com/office/officeart/2005/8/layout/gear1"/>
    <dgm:cxn modelId="{217CB88D-ADDC-410E-B3B9-CC750333702C}" type="presOf" srcId="{BDDF39FC-08F0-43BC-B9A4-63234A383E4A}" destId="{C2436286-D4B1-492D-9AFF-32A865BA2114}" srcOrd="2" destOrd="0" presId="urn:microsoft.com/office/officeart/2005/8/layout/gear1"/>
    <dgm:cxn modelId="{72E2ABBC-AE89-4B96-9289-192785EB3D66}" srcId="{C37538F9-7043-4DF5-8702-814D46DE41F2}" destId="{D886CDD1-2991-45E7-92A6-54656A544D0D}" srcOrd="2" destOrd="0" parTransId="{D58AB614-FE40-42B5-A23B-CE06C2FE3647}" sibTransId="{B6DEAC8B-C7C5-4EE2-AC93-BC1B5DB8245D}"/>
    <dgm:cxn modelId="{46A4D2F9-AAF6-476A-9481-75D439DF311A}" type="presOf" srcId="{D886CDD1-2991-45E7-92A6-54656A544D0D}" destId="{DFCC16A0-21E2-439A-AA63-100FF454CB70}" srcOrd="1" destOrd="0" presId="urn:microsoft.com/office/officeart/2005/8/layout/gear1"/>
    <dgm:cxn modelId="{9001366E-154E-4C3A-B982-1967A41E1709}" type="presOf" srcId="{B6DEAC8B-C7C5-4EE2-AC93-BC1B5DB8245D}" destId="{B464018B-3144-46EC-8BED-BE49BA7B0B56}" srcOrd="0" destOrd="0" presId="urn:microsoft.com/office/officeart/2005/8/layout/gear1"/>
    <dgm:cxn modelId="{0C6C2A15-83F8-48EF-9791-55A19C79940C}" type="presOf" srcId="{7E3C422E-1BE7-42FF-B627-43FB85A00063}" destId="{52340B80-14DC-4B81-99D1-4F811BFD591E}" srcOrd="1" destOrd="0" presId="urn:microsoft.com/office/officeart/2005/8/layout/gear1"/>
    <dgm:cxn modelId="{CF260215-153F-493A-BD6D-F3D95B9BAA6A}" type="presOf" srcId="{D886CDD1-2991-45E7-92A6-54656A544D0D}" destId="{15C55A7A-6F74-4B6F-B408-4EF9E6A2A7B8}" srcOrd="2" destOrd="0" presId="urn:microsoft.com/office/officeart/2005/8/layout/gear1"/>
    <dgm:cxn modelId="{A22C7F3C-FC73-405E-B008-15AE5F0A1369}" type="presOf" srcId="{7E3C422E-1BE7-42FF-B627-43FB85A00063}" destId="{14117938-1DFB-453D-B77D-194AB1DEB7C5}" srcOrd="2" destOrd="0" presId="urn:microsoft.com/office/officeart/2005/8/layout/gear1"/>
    <dgm:cxn modelId="{6D974D0C-E784-4ECD-B596-3B981E4C7979}" srcId="{C37538F9-7043-4DF5-8702-814D46DE41F2}" destId="{BDDF39FC-08F0-43BC-B9A4-63234A383E4A}" srcOrd="1" destOrd="0" parTransId="{516AF822-428D-405D-9368-0C1B194B9B7F}" sibTransId="{CAA11B73-6B73-481A-AA09-3F3F9223D1DB}"/>
    <dgm:cxn modelId="{EA35D1FC-BAD7-48C8-BE2D-00ED333D2D6D}" type="presOf" srcId="{D886CDD1-2991-45E7-92A6-54656A544D0D}" destId="{95533467-EF64-4D92-A131-99DE5F75BD46}" srcOrd="0" destOrd="0" presId="urn:microsoft.com/office/officeart/2005/8/layout/gear1"/>
    <dgm:cxn modelId="{017E87EA-EE82-4A0B-A8B1-8C152836FE87}" srcId="{C37538F9-7043-4DF5-8702-814D46DE41F2}" destId="{7E3C422E-1BE7-42FF-B627-43FB85A00063}" srcOrd="0" destOrd="0" parTransId="{CF41994D-5957-4584-8588-C86345BF7440}" sibTransId="{6B1EA650-0660-4D78-9447-81D60A185C1F}"/>
    <dgm:cxn modelId="{074A794C-B389-4C7B-9770-6A6EE229D586}" type="presOf" srcId="{BDDF39FC-08F0-43BC-B9A4-63234A383E4A}" destId="{6ACC06CF-47DB-4C16-B266-6DB36431D09C}" srcOrd="0" destOrd="0" presId="urn:microsoft.com/office/officeart/2005/8/layout/gear1"/>
    <dgm:cxn modelId="{790F4707-5918-4E24-99E1-2C3200BAFA7C}" type="presOf" srcId="{D886CDD1-2991-45E7-92A6-54656A544D0D}" destId="{C8970F4D-0806-4959-A001-F65D612D3807}" srcOrd="3" destOrd="0" presId="urn:microsoft.com/office/officeart/2005/8/layout/gear1"/>
    <dgm:cxn modelId="{43DA4F1A-76ED-4413-984E-807F0134077B}" type="presOf" srcId="{6B1EA650-0660-4D78-9447-81D60A185C1F}" destId="{01E6F916-B5D3-4512-9E12-E3C709A8DDF2}" srcOrd="0" destOrd="0" presId="urn:microsoft.com/office/officeart/2005/8/layout/gear1"/>
    <dgm:cxn modelId="{60771F31-6B5F-4E6A-8C0E-9231BC439FB4}" type="presOf" srcId="{BDDF39FC-08F0-43BC-B9A4-63234A383E4A}" destId="{F73077D0-A215-42F8-9905-8501C291235E}" srcOrd="1" destOrd="0" presId="urn:microsoft.com/office/officeart/2005/8/layout/gear1"/>
    <dgm:cxn modelId="{DF5C539F-0BA6-44F8-B3F4-39440E9FB4C3}" type="presOf" srcId="{C37538F9-7043-4DF5-8702-814D46DE41F2}" destId="{20999176-4312-48D7-814F-0844462D57AE}" srcOrd="0" destOrd="0" presId="urn:microsoft.com/office/officeart/2005/8/layout/gear1"/>
    <dgm:cxn modelId="{82518D3F-CE38-4CED-AF4F-8E869DF367EA}" type="presParOf" srcId="{20999176-4312-48D7-814F-0844462D57AE}" destId="{56DEE1A7-EDE3-4FE7-88E9-022B09B25F31}" srcOrd="0" destOrd="0" presId="urn:microsoft.com/office/officeart/2005/8/layout/gear1"/>
    <dgm:cxn modelId="{701D5538-7936-4DC6-8F3E-51B09A8B232F}" type="presParOf" srcId="{20999176-4312-48D7-814F-0844462D57AE}" destId="{52340B80-14DC-4B81-99D1-4F811BFD591E}" srcOrd="1" destOrd="0" presId="urn:microsoft.com/office/officeart/2005/8/layout/gear1"/>
    <dgm:cxn modelId="{53346EA6-39FA-4D16-B814-B978170A8A17}" type="presParOf" srcId="{20999176-4312-48D7-814F-0844462D57AE}" destId="{14117938-1DFB-453D-B77D-194AB1DEB7C5}" srcOrd="2" destOrd="0" presId="urn:microsoft.com/office/officeart/2005/8/layout/gear1"/>
    <dgm:cxn modelId="{31E837E1-4421-4255-8151-28D0D17D46D6}" type="presParOf" srcId="{20999176-4312-48D7-814F-0844462D57AE}" destId="{6ACC06CF-47DB-4C16-B266-6DB36431D09C}" srcOrd="3" destOrd="0" presId="urn:microsoft.com/office/officeart/2005/8/layout/gear1"/>
    <dgm:cxn modelId="{BB14BE9C-2988-43D7-A22B-A0393B54BC39}" type="presParOf" srcId="{20999176-4312-48D7-814F-0844462D57AE}" destId="{F73077D0-A215-42F8-9905-8501C291235E}" srcOrd="4" destOrd="0" presId="urn:microsoft.com/office/officeart/2005/8/layout/gear1"/>
    <dgm:cxn modelId="{9ED1C9B6-AEF8-47E8-9D05-AE6629C003D6}" type="presParOf" srcId="{20999176-4312-48D7-814F-0844462D57AE}" destId="{C2436286-D4B1-492D-9AFF-32A865BA2114}" srcOrd="5" destOrd="0" presId="urn:microsoft.com/office/officeart/2005/8/layout/gear1"/>
    <dgm:cxn modelId="{9F4657F9-AB37-47FE-9398-DAFCD0914B4D}" type="presParOf" srcId="{20999176-4312-48D7-814F-0844462D57AE}" destId="{95533467-EF64-4D92-A131-99DE5F75BD46}" srcOrd="6" destOrd="0" presId="urn:microsoft.com/office/officeart/2005/8/layout/gear1"/>
    <dgm:cxn modelId="{E5AA4BF4-265A-4E6D-AD2D-A82B38F02E26}" type="presParOf" srcId="{20999176-4312-48D7-814F-0844462D57AE}" destId="{DFCC16A0-21E2-439A-AA63-100FF454CB70}" srcOrd="7" destOrd="0" presId="urn:microsoft.com/office/officeart/2005/8/layout/gear1"/>
    <dgm:cxn modelId="{4B6318F5-BFED-4F57-B798-DD14E1CB65CD}" type="presParOf" srcId="{20999176-4312-48D7-814F-0844462D57AE}" destId="{15C55A7A-6F74-4B6F-B408-4EF9E6A2A7B8}" srcOrd="8" destOrd="0" presId="urn:microsoft.com/office/officeart/2005/8/layout/gear1"/>
    <dgm:cxn modelId="{9F559FE9-B3B5-4B9F-A6CF-E7FA28CF629C}" type="presParOf" srcId="{20999176-4312-48D7-814F-0844462D57AE}" destId="{C8970F4D-0806-4959-A001-F65D612D3807}" srcOrd="9" destOrd="0" presId="urn:microsoft.com/office/officeart/2005/8/layout/gear1"/>
    <dgm:cxn modelId="{FF920D82-A91C-4571-877E-69E06AE2F738}" type="presParOf" srcId="{20999176-4312-48D7-814F-0844462D57AE}" destId="{01E6F916-B5D3-4512-9E12-E3C709A8DDF2}" srcOrd="10" destOrd="0" presId="urn:microsoft.com/office/officeart/2005/8/layout/gear1"/>
    <dgm:cxn modelId="{E6096393-26BD-490F-A9C5-FBB230DF3696}" type="presParOf" srcId="{20999176-4312-48D7-814F-0844462D57AE}" destId="{1C73C4A2-78D7-4BB7-AB91-8400B6CB651D}" srcOrd="11" destOrd="0" presId="urn:microsoft.com/office/officeart/2005/8/layout/gear1"/>
    <dgm:cxn modelId="{34FA8DC1-A30C-44BF-9351-857239FC0DE8}" type="presParOf" srcId="{20999176-4312-48D7-814F-0844462D57AE}" destId="{B464018B-3144-46EC-8BED-BE49BA7B0B5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7DB37-E41B-4BA7-BDEB-395365FCE8D2}">
      <dsp:nvSpPr>
        <dsp:cNvPr id="0" name=""/>
        <dsp:cNvSpPr/>
      </dsp:nvSpPr>
      <dsp:spPr>
        <a:xfrm rot="16200000">
          <a:off x="-1556090" y="2410605"/>
          <a:ext cx="3653814" cy="42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7125" bIns="0" numCol="1" spcCol="1270" anchor="t" anchorCtr="0">
          <a:noAutofit/>
        </a:bodyPr>
        <a:lstStyle/>
        <a:p>
          <a:pPr lvl="0" algn="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noProof="0" dirty="0" smtClean="0"/>
            <a:t>Elektrotechnika</a:t>
          </a:r>
          <a:endParaRPr lang="en-US" sz="3600" kern="1200" noProof="0" dirty="0"/>
        </a:p>
      </dsp:txBody>
      <dsp:txXfrm>
        <a:off x="-1556090" y="2410605"/>
        <a:ext cx="3653814" cy="427606"/>
      </dsp:txXfrm>
    </dsp:sp>
    <dsp:sp modelId="{70F6391A-3B29-4106-8DD5-1AD88816775E}">
      <dsp:nvSpPr>
        <dsp:cNvPr id="0" name=""/>
        <dsp:cNvSpPr/>
      </dsp:nvSpPr>
      <dsp:spPr>
        <a:xfrm>
          <a:off x="484619" y="797501"/>
          <a:ext cx="2129934" cy="36538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77125" rIns="12801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Baterie</a:t>
          </a:r>
          <a:r>
            <a:rPr lang="en-US" sz="1800" kern="1200" noProof="0" dirty="0" smtClean="0"/>
            <a:t/>
          </a:r>
          <a:br>
            <a:rPr lang="en-US" sz="1800" kern="1200" noProof="0" dirty="0" smtClean="0"/>
          </a:b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err="1" smtClean="0"/>
            <a:t>Superkapacitory</a:t>
          </a:r>
          <a:r>
            <a:rPr lang="en-US" sz="1800" kern="1200" noProof="0" dirty="0" smtClean="0"/>
            <a:t/>
          </a:r>
          <a:br>
            <a:rPr lang="en-US" sz="1800" kern="1200" noProof="0" dirty="0" smtClean="0"/>
          </a:b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err="1" smtClean="0"/>
            <a:t>Fotovoltaické</a:t>
          </a:r>
          <a:r>
            <a:rPr lang="cs-CZ" sz="1800" kern="1200" noProof="0" dirty="0" smtClean="0"/>
            <a:t> články</a:t>
          </a:r>
          <a:br>
            <a:rPr lang="cs-CZ" sz="1800" kern="1200" noProof="0" dirty="0" smtClean="0"/>
          </a:b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Palivové články</a:t>
          </a:r>
          <a:r>
            <a:rPr lang="en-US" sz="1800" kern="1200" noProof="0" dirty="0" smtClean="0"/>
            <a:t> </a:t>
          </a:r>
          <a:br>
            <a:rPr lang="en-US" sz="1800" kern="1200" noProof="0" dirty="0" smtClean="0"/>
          </a:b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/>
            <a:t>P-N </a:t>
          </a:r>
          <a:r>
            <a:rPr lang="cs-CZ" sz="1800" kern="1200" noProof="0" dirty="0" smtClean="0"/>
            <a:t>přechody</a:t>
          </a:r>
          <a:r>
            <a:rPr lang="en-US" sz="1800" kern="1200" noProof="0" dirty="0" smtClean="0"/>
            <a:t/>
          </a:r>
          <a:br>
            <a:rPr lang="en-US" sz="1800" kern="1200" noProof="0" dirty="0" smtClean="0"/>
          </a:b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Senzory</a:t>
          </a:r>
          <a:endParaRPr lang="en-US" sz="1800" kern="1200" noProof="0" dirty="0"/>
        </a:p>
      </dsp:txBody>
      <dsp:txXfrm>
        <a:off x="484619" y="797501"/>
        <a:ext cx="2129934" cy="3653814"/>
      </dsp:txXfrm>
    </dsp:sp>
    <dsp:sp modelId="{BCDDDA43-057E-4784-A8D5-8B5776D8E4D3}">
      <dsp:nvSpPr>
        <dsp:cNvPr id="0" name=""/>
        <dsp:cNvSpPr/>
      </dsp:nvSpPr>
      <dsp:spPr>
        <a:xfrm>
          <a:off x="57012" y="233061"/>
          <a:ext cx="855213" cy="85521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BF63D3-87C0-416D-9189-EB5945E0B42F}">
      <dsp:nvSpPr>
        <dsp:cNvPr id="0" name=""/>
        <dsp:cNvSpPr/>
      </dsp:nvSpPr>
      <dsp:spPr>
        <a:xfrm rot="16200000">
          <a:off x="1554662" y="2410605"/>
          <a:ext cx="3653814" cy="42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7125" bIns="0" numCol="1" spcCol="1270" anchor="t" anchorCtr="0">
          <a:noAutofit/>
        </a:bodyPr>
        <a:lstStyle/>
        <a:p>
          <a:pPr lvl="0" algn="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Medicína</a:t>
          </a:r>
          <a:r>
            <a:rPr lang="en-US" sz="3600" kern="1200" dirty="0" smtClean="0"/>
            <a:t> </a:t>
          </a:r>
          <a:endParaRPr lang="cs-CZ" sz="3600" kern="1200" dirty="0"/>
        </a:p>
      </dsp:txBody>
      <dsp:txXfrm>
        <a:off x="1554662" y="2410605"/>
        <a:ext cx="3653814" cy="427606"/>
      </dsp:txXfrm>
    </dsp:sp>
    <dsp:sp modelId="{5187D029-9D99-4826-9CD5-C620F338CA83}">
      <dsp:nvSpPr>
        <dsp:cNvPr id="0" name=""/>
        <dsp:cNvSpPr/>
      </dsp:nvSpPr>
      <dsp:spPr>
        <a:xfrm>
          <a:off x="3595372" y="797501"/>
          <a:ext cx="2129934" cy="36538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77125" rIns="12801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/>
            <a:t>Léky</a:t>
          </a:r>
          <a:br>
            <a:rPr lang="cs-CZ" sz="1800" kern="1200" dirty="0" smtClean="0"/>
          </a:br>
          <a:endParaRPr lang="cs-CZ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/>
            <a:t>Bioaktivní implantáty</a:t>
          </a:r>
          <a:r>
            <a:rPr lang="en-US" sz="1800" kern="1200" dirty="0" smtClean="0"/>
            <a:t> </a:t>
          </a:r>
          <a:r>
            <a:rPr lang="cs-CZ" sz="1800" kern="1200" dirty="0" smtClean="0"/>
            <a:t/>
          </a:r>
          <a:br>
            <a:rPr lang="cs-CZ" sz="1800" kern="1200" dirty="0" smtClean="0"/>
          </a:br>
          <a:endParaRPr lang="cs-CZ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dirty="0" smtClean="0"/>
            <a:t>Tkáňové inženýrství</a:t>
          </a:r>
          <a:r>
            <a:rPr lang="en-US" sz="1800" kern="1200" dirty="0" smtClean="0"/>
            <a:t> </a:t>
          </a:r>
          <a:endParaRPr lang="cs-CZ" sz="1800" kern="1200" dirty="0"/>
        </a:p>
      </dsp:txBody>
      <dsp:txXfrm>
        <a:off x="3595372" y="797501"/>
        <a:ext cx="2129934" cy="3653814"/>
      </dsp:txXfrm>
    </dsp:sp>
    <dsp:sp modelId="{8E1F19FD-2136-46A9-A314-6C4A324ECC3A}">
      <dsp:nvSpPr>
        <dsp:cNvPr id="0" name=""/>
        <dsp:cNvSpPr/>
      </dsp:nvSpPr>
      <dsp:spPr>
        <a:xfrm>
          <a:off x="3167766" y="233061"/>
          <a:ext cx="855213" cy="85521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6A16C7-8D9B-4B7A-ACC3-D2341716D010}">
      <dsp:nvSpPr>
        <dsp:cNvPr id="0" name=""/>
        <dsp:cNvSpPr/>
      </dsp:nvSpPr>
      <dsp:spPr>
        <a:xfrm rot="16200000">
          <a:off x="4665415" y="2410605"/>
          <a:ext cx="3653814" cy="427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7125" bIns="0" numCol="1" spcCol="1270" anchor="t" anchorCtr="0">
          <a:noAutofit/>
        </a:bodyPr>
        <a:lstStyle/>
        <a:p>
          <a:pPr lvl="0" algn="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Další</a:t>
          </a:r>
          <a:endParaRPr lang="cs-CZ" sz="3600" kern="1200" dirty="0"/>
        </a:p>
      </dsp:txBody>
      <dsp:txXfrm>
        <a:off x="4665415" y="2410605"/>
        <a:ext cx="3653814" cy="427606"/>
      </dsp:txXfrm>
    </dsp:sp>
    <dsp:sp modelId="{484AE08E-C4D3-47E9-BC9F-0344227D32D8}">
      <dsp:nvSpPr>
        <dsp:cNvPr id="0" name=""/>
        <dsp:cNvSpPr/>
      </dsp:nvSpPr>
      <dsp:spPr>
        <a:xfrm>
          <a:off x="6706126" y="797501"/>
          <a:ext cx="2129934" cy="36538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77125" rIns="12801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Mikrobiologie</a:t>
          </a:r>
          <a:r>
            <a:rPr lang="en-US" sz="1800" kern="1200" noProof="0" dirty="0" smtClean="0"/>
            <a:t/>
          </a:r>
          <a:br>
            <a:rPr lang="en-US" sz="1800" kern="1200" noProof="0" dirty="0" smtClean="0"/>
          </a:b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Fotokatalytické vrstvy</a:t>
          </a:r>
          <a:r>
            <a:rPr lang="en-US" sz="1800" kern="1200" noProof="0" dirty="0" smtClean="0"/>
            <a:t/>
          </a:r>
          <a:br>
            <a:rPr lang="en-US" sz="1800" kern="1200" noProof="0" dirty="0" smtClean="0"/>
          </a:b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err="1" smtClean="0"/>
            <a:t>Superhydro</a:t>
          </a:r>
          <a:r>
            <a:rPr lang="cs-CZ" sz="1800" kern="1200" noProof="0" dirty="0" err="1" smtClean="0"/>
            <a:t>fobní</a:t>
          </a:r>
          <a:r>
            <a:rPr lang="cs-CZ" sz="1800" kern="1200" noProof="0" dirty="0" smtClean="0"/>
            <a:t> povrchy</a:t>
          </a:r>
          <a:r>
            <a:rPr lang="en-US" sz="1800" kern="1200" noProof="0" dirty="0" smtClean="0"/>
            <a:t/>
          </a:r>
          <a:br>
            <a:rPr lang="en-US" sz="1800" kern="1200" noProof="0" dirty="0" smtClean="0"/>
          </a:b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noProof="0" dirty="0" smtClean="0"/>
            <a:t>Janus</a:t>
          </a:r>
          <a:r>
            <a:rPr lang="cs-CZ" sz="1800" kern="1200" noProof="0" dirty="0" smtClean="0"/>
            <a:t>ovy částice</a:t>
          </a:r>
          <a:r>
            <a:rPr lang="en-US" sz="1800" kern="1200" noProof="0" dirty="0" smtClean="0"/>
            <a:t/>
          </a:r>
          <a:br>
            <a:rPr lang="en-US" sz="1800" kern="1200" noProof="0" dirty="0" smtClean="0"/>
          </a:b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Analytická chemie</a:t>
          </a:r>
          <a:endParaRPr lang="en-US" sz="1800" kern="1200" noProof="0" dirty="0"/>
        </a:p>
      </dsp:txBody>
      <dsp:txXfrm>
        <a:off x="6706126" y="797501"/>
        <a:ext cx="2129934" cy="3653814"/>
      </dsp:txXfrm>
    </dsp:sp>
    <dsp:sp modelId="{46C10984-61A0-44C5-8108-0E5EEEEBBF12}">
      <dsp:nvSpPr>
        <dsp:cNvPr id="0" name=""/>
        <dsp:cNvSpPr/>
      </dsp:nvSpPr>
      <dsp:spPr>
        <a:xfrm>
          <a:off x="6278519" y="233061"/>
          <a:ext cx="855213" cy="85521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868E2-906C-4520-9BF1-3DCD4EFCCD31}">
      <dsp:nvSpPr>
        <dsp:cNvPr id="0" name=""/>
        <dsp:cNvSpPr/>
      </dsp:nvSpPr>
      <dsp:spPr>
        <a:xfrm rot="21300000">
          <a:off x="1010290" y="1181264"/>
          <a:ext cx="6783222" cy="593455"/>
        </a:xfrm>
        <a:prstGeom prst="mathMinus">
          <a:avLst/>
        </a:prstGeom>
        <a:solidFill>
          <a:schemeClr val="tx2">
            <a:lumMod val="75000"/>
            <a:lumOff val="2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8A5B6-2E07-4FE2-A39D-A43AB3483C2A}">
      <dsp:nvSpPr>
        <dsp:cNvPr id="0" name=""/>
        <dsp:cNvSpPr/>
      </dsp:nvSpPr>
      <dsp:spPr>
        <a:xfrm>
          <a:off x="1056456" y="147799"/>
          <a:ext cx="2641141" cy="1182393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F5CE0-61E3-4603-AE8E-704CEBC3776E}">
      <dsp:nvSpPr>
        <dsp:cNvPr id="0" name=""/>
        <dsp:cNvSpPr/>
      </dsp:nvSpPr>
      <dsp:spPr>
        <a:xfrm>
          <a:off x="3661551" y="-85397"/>
          <a:ext cx="5061271" cy="1412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Komplexní pohled</a:t>
          </a: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Depozice vrstev za různých podmínek a následná analýza morfologií</a:t>
          </a:r>
          <a:endParaRPr lang="en-US" sz="1800" kern="1200" noProof="0" dirty="0"/>
        </a:p>
      </dsp:txBody>
      <dsp:txXfrm>
        <a:off x="3661551" y="-85397"/>
        <a:ext cx="5061271" cy="1412308"/>
      </dsp:txXfrm>
    </dsp:sp>
    <dsp:sp modelId="{D457AFBF-A957-440E-8C4B-7FEF443E4712}">
      <dsp:nvSpPr>
        <dsp:cNvPr id="0" name=""/>
        <dsp:cNvSpPr/>
      </dsp:nvSpPr>
      <dsp:spPr>
        <a:xfrm>
          <a:off x="5106206" y="1625791"/>
          <a:ext cx="2641141" cy="1182393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E15DE-D88F-434D-B505-22B93C868E33}">
      <dsp:nvSpPr>
        <dsp:cNvPr id="0" name=""/>
        <dsp:cNvSpPr/>
      </dsp:nvSpPr>
      <dsp:spPr>
        <a:xfrm>
          <a:off x="1032608" y="1677535"/>
          <a:ext cx="3917143" cy="1241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Studium chování každé částice</a:t>
          </a: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Různé typy simulací</a:t>
          </a:r>
          <a:endParaRPr lang="en-US" sz="1800" kern="1200" noProof="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800" kern="1200" noProof="0" dirty="0" smtClean="0"/>
            <a:t>Oddělení vlivu jednotlivých jevů</a:t>
          </a:r>
          <a:endParaRPr lang="en-US" sz="1800" kern="1200" noProof="0" dirty="0"/>
        </a:p>
      </dsp:txBody>
      <dsp:txXfrm>
        <a:off x="1032608" y="1677535"/>
        <a:ext cx="3917143" cy="12415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C9ED2-D02B-4B07-9EDC-9F48B45FA1D7}">
      <dsp:nvSpPr>
        <dsp:cNvPr id="0" name=""/>
        <dsp:cNvSpPr/>
      </dsp:nvSpPr>
      <dsp:spPr>
        <a:xfrm rot="16200000">
          <a:off x="-1763079" y="2786675"/>
          <a:ext cx="4202769" cy="57870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10382" bIns="0" numCol="1" spcCol="1270" anchor="t" anchorCtr="0">
          <a:noAutofit/>
        </a:bodyPr>
        <a:lstStyle/>
        <a:p>
          <a:pPr lvl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>
              <a:solidFill>
                <a:schemeClr val="accent2"/>
              </a:solidFill>
            </a:rPr>
            <a:t>Rozvětvená vrstva</a:t>
          </a:r>
          <a:endParaRPr lang="cs-CZ" sz="3700" kern="1200" dirty="0">
            <a:solidFill>
              <a:schemeClr val="accent2"/>
            </a:solidFill>
          </a:endParaRPr>
        </a:p>
      </dsp:txBody>
      <dsp:txXfrm>
        <a:off x="-1763079" y="2786675"/>
        <a:ext cx="4202769" cy="578701"/>
      </dsp:txXfrm>
    </dsp:sp>
    <dsp:sp modelId="{1BCBF938-632C-45BB-AC4B-A2748A053123}">
      <dsp:nvSpPr>
        <dsp:cNvPr id="0" name=""/>
        <dsp:cNvSpPr/>
      </dsp:nvSpPr>
      <dsp:spPr>
        <a:xfrm>
          <a:off x="627656" y="974641"/>
          <a:ext cx="2882546" cy="4202769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510382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Více částic mezi primárně vybíjenou částicí a substrátem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Dělení do větví </a:t>
          </a:r>
          <a:r>
            <a:rPr lang="cs-CZ" sz="2200" kern="1200" dirty="0" smtClean="0">
              <a:sym typeface="Symbol" panose="05050102010706020507" pitchFamily="18" charset="2"/>
            </a:rPr>
            <a:t> náboj je odváděn pryč pouze jednou částicí větve (obecně omezeným počtem částic), která je ve styku se substrátem</a:t>
          </a:r>
          <a:endParaRPr lang="cs-CZ" sz="2200" kern="1200" dirty="0"/>
        </a:p>
      </dsp:txBody>
      <dsp:txXfrm>
        <a:off x="627656" y="974641"/>
        <a:ext cx="2882546" cy="4202769"/>
      </dsp:txXfrm>
    </dsp:sp>
    <dsp:sp modelId="{B726BF53-0F95-4B30-B555-8FB2CBCAB9FD}">
      <dsp:nvSpPr>
        <dsp:cNvPr id="0" name=""/>
        <dsp:cNvSpPr/>
      </dsp:nvSpPr>
      <dsp:spPr>
        <a:xfrm>
          <a:off x="48954" y="210755"/>
          <a:ext cx="1157402" cy="115740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2A4EFC-34FC-4F31-A1C6-A9BD21B57C63}">
      <dsp:nvSpPr>
        <dsp:cNvPr id="0" name=""/>
        <dsp:cNvSpPr/>
      </dsp:nvSpPr>
      <dsp:spPr>
        <a:xfrm rot="16200000">
          <a:off x="2425251" y="2786675"/>
          <a:ext cx="4202769" cy="57870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10382" bIns="0" numCol="1" spcCol="1270" anchor="t" anchorCtr="0">
          <a:noAutofit/>
        </a:bodyPr>
        <a:lstStyle/>
        <a:p>
          <a:pPr lvl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>
              <a:solidFill>
                <a:schemeClr val="accent2"/>
              </a:solidFill>
            </a:rPr>
            <a:t>Kompaktní vrstva</a:t>
          </a:r>
          <a:endParaRPr lang="cs-CZ" sz="3700" kern="1200" dirty="0">
            <a:solidFill>
              <a:schemeClr val="accent2"/>
            </a:solidFill>
          </a:endParaRPr>
        </a:p>
      </dsp:txBody>
      <dsp:txXfrm>
        <a:off x="2425251" y="2786675"/>
        <a:ext cx="4202769" cy="578701"/>
      </dsp:txXfrm>
    </dsp:sp>
    <dsp:sp modelId="{CA46812E-4F76-4873-B88D-4D6F16AF7F7E}">
      <dsp:nvSpPr>
        <dsp:cNvPr id="0" name=""/>
        <dsp:cNvSpPr/>
      </dsp:nvSpPr>
      <dsp:spPr>
        <a:xfrm>
          <a:off x="4815987" y="974641"/>
          <a:ext cx="2882546" cy="4202769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510382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Nižší  vrstva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Náboj se šíří celou vrstvou</a:t>
          </a:r>
          <a:endParaRPr lang="cs-CZ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Nejprve ze systému odchází částicemi přímo pod primárně vybíjenou částicí</a:t>
          </a:r>
          <a:endParaRPr lang="cs-CZ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Postupně začne odcházet všemi spodními částicemi</a:t>
          </a:r>
          <a:endParaRPr lang="cs-CZ" sz="2200" kern="1200" dirty="0"/>
        </a:p>
      </dsp:txBody>
      <dsp:txXfrm>
        <a:off x="4815987" y="974641"/>
        <a:ext cx="2882546" cy="4202769"/>
      </dsp:txXfrm>
    </dsp:sp>
    <dsp:sp modelId="{FD798DB8-7428-44B0-B01E-F579D33AE5F7}">
      <dsp:nvSpPr>
        <dsp:cNvPr id="0" name=""/>
        <dsp:cNvSpPr/>
      </dsp:nvSpPr>
      <dsp:spPr>
        <a:xfrm>
          <a:off x="4237285" y="210755"/>
          <a:ext cx="1157402" cy="115740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EE1A7-EDE3-4FE7-88E9-022B09B25F31}">
      <dsp:nvSpPr>
        <dsp:cNvPr id="0" name=""/>
        <dsp:cNvSpPr/>
      </dsp:nvSpPr>
      <dsp:spPr>
        <a:xfrm>
          <a:off x="3776113" y="2624691"/>
          <a:ext cx="3207956" cy="3207956"/>
        </a:xfrm>
        <a:prstGeom prst="gear9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 smtClean="0"/>
            <a:t> Knihovna ODEPACK </a:t>
          </a:r>
          <a:endParaRPr lang="cs-CZ" sz="1700" kern="1200" dirty="0"/>
        </a:p>
      </dsp:txBody>
      <dsp:txXfrm>
        <a:off x="4421055" y="3376139"/>
        <a:ext cx="1918072" cy="1648956"/>
      </dsp:txXfrm>
    </dsp:sp>
    <dsp:sp modelId="{6ACC06CF-47DB-4C16-B266-6DB36431D09C}">
      <dsp:nvSpPr>
        <dsp:cNvPr id="0" name=""/>
        <dsp:cNvSpPr/>
      </dsp:nvSpPr>
      <dsp:spPr>
        <a:xfrm>
          <a:off x="1909665" y="1866447"/>
          <a:ext cx="2333059" cy="2333059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 smtClean="0"/>
            <a:t>Adams-</a:t>
          </a:r>
          <a:r>
            <a:rPr lang="cs-CZ" sz="1700" kern="1200" dirty="0" err="1" smtClean="0"/>
            <a:t>Bashforthovy</a:t>
          </a:r>
          <a:r>
            <a:rPr lang="cs-CZ" sz="1700" kern="1200" dirty="0" smtClean="0"/>
            <a:t> metody</a:t>
          </a:r>
          <a:endParaRPr lang="cs-CZ" sz="1700" kern="1200" dirty="0"/>
        </a:p>
      </dsp:txBody>
      <dsp:txXfrm>
        <a:off x="2497020" y="2457352"/>
        <a:ext cx="1158349" cy="1151249"/>
      </dsp:txXfrm>
    </dsp:sp>
    <dsp:sp modelId="{95533467-EF64-4D92-A131-99DE5F75BD46}">
      <dsp:nvSpPr>
        <dsp:cNvPr id="0" name=""/>
        <dsp:cNvSpPr/>
      </dsp:nvSpPr>
      <dsp:spPr>
        <a:xfrm rot="20700000">
          <a:off x="3216416" y="256874"/>
          <a:ext cx="2285921" cy="2285921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  <a:sp3d extrusionH="28000" prstMaterial="matte"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 smtClean="0"/>
            <a:t>Automatická volba kroku</a:t>
          </a:r>
        </a:p>
      </dsp:txBody>
      <dsp:txXfrm rot="-20700000">
        <a:off x="3717786" y="758244"/>
        <a:ext cx="1283182" cy="1283182"/>
      </dsp:txXfrm>
    </dsp:sp>
    <dsp:sp modelId="{01E6F916-B5D3-4512-9E12-E3C709A8DDF2}">
      <dsp:nvSpPr>
        <dsp:cNvPr id="0" name=""/>
        <dsp:cNvSpPr/>
      </dsp:nvSpPr>
      <dsp:spPr>
        <a:xfrm>
          <a:off x="3547830" y="2130086"/>
          <a:ext cx="4106184" cy="4106184"/>
        </a:xfrm>
        <a:prstGeom prst="circularArrow">
          <a:avLst>
            <a:gd name="adj1" fmla="val 4687"/>
            <a:gd name="adj2" fmla="val 299029"/>
            <a:gd name="adj3" fmla="val 2545110"/>
            <a:gd name="adj4" fmla="val 15800276"/>
            <a:gd name="adj5" fmla="val 5469"/>
          </a:avLst>
        </a:prstGeom>
        <a:solidFill>
          <a:schemeClr val="accent2">
            <a:lumMod val="7500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3C4A2-78D7-4BB7-AB91-8400B6CB651D}">
      <dsp:nvSpPr>
        <dsp:cNvPr id="0" name=""/>
        <dsp:cNvSpPr/>
      </dsp:nvSpPr>
      <dsp:spPr>
        <a:xfrm>
          <a:off x="1496485" y="1343198"/>
          <a:ext cx="2983399" cy="298339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lumMod val="7500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4018B-3144-46EC-8BED-BE49BA7B0B56}">
      <dsp:nvSpPr>
        <dsp:cNvPr id="0" name=""/>
        <dsp:cNvSpPr/>
      </dsp:nvSpPr>
      <dsp:spPr>
        <a:xfrm>
          <a:off x="2687659" y="-250859"/>
          <a:ext cx="3216705" cy="321670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lumMod val="7500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F78D4-5C75-438E-BD24-58AC3CD0A618}" type="datetimeFigureOut">
              <a:rPr lang="cs-CZ" smtClean="0"/>
              <a:t>09.03.2018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86B85-DFCE-49DC-B5B6-6EF6733002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25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3B39A-8FD6-4456-B5F6-AE6FB516760A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31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BEEF8-6D9C-42FD-A78B-06674D804C3E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63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BEEF8-6D9C-42FD-A78B-06674D804C3E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08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BEEF8-6D9C-42FD-A78B-06674D804C3E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591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BEEF8-6D9C-42FD-A78B-06674D804C3E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603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BEEF8-6D9C-42FD-A78B-06674D804C3E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051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BEEF8-6D9C-42FD-A78B-06674D804C3E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209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196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114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760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67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E50F5-0FF6-4744-8DC7-1C43258F03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172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703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934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197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834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526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730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795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237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452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6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E50F5-0FF6-4744-8DC7-1C43258F03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8621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282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053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218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BEEF8-6D9C-42FD-A78B-06674D804C3E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819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E50F5-0FF6-4744-8DC7-1C43258F032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4075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E50F5-0FF6-4744-8DC7-1C43258F032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378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E50F5-0FF6-4744-8DC7-1C43258F032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54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E50F5-0FF6-4744-8DC7-1C43258F032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00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16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809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6B85-DFCE-49DC-B5B6-6EF67330023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13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3B39A-8FD6-4456-B5F6-AE6FB516760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29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BEEF8-6D9C-42FD-A78B-06674D804C3E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75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BEEF8-6D9C-42FD-A78B-06674D804C3E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76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6A72360-CE1A-447D-95C0-A8B195980E9C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D5C8-02E9-4861-A6F3-345A573383BB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4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2" y="762000"/>
            <a:ext cx="5686425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5F8E-1E6F-4869-84DB-AD12709A3D1B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4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30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B006-AE83-4FA1-AEAA-CC3A56449848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18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E10C-716C-4DA7-8C02-7B0BD4DA8E39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35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7" y="2286000"/>
            <a:ext cx="35661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4296C-B94C-4E99-BCA1-BBC7FD1ABEBE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8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25960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7" y="1916832"/>
            <a:ext cx="3566160" cy="457276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7" y="2446116"/>
            <a:ext cx="3566160" cy="360044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916832"/>
            <a:ext cx="3566160" cy="457276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446116"/>
            <a:ext cx="3566160" cy="3600440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8B48-8B0A-499E-90C8-96C02BF229A9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0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EA00-7150-4EC1-BCFE-D52B62F4F922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0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7571-CAA4-4B6C-B77E-3851F47D9694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0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B398-884D-417C-A84E-B5770E1E605E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95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8792-BA8F-4BD7-96E8-509B7186B762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71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7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8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457200"/>
            <a:fld id="{6C4FF8AE-96F8-4731-A2FF-CFB75BE01D22}" type="datetime1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 defTabSz="457200"/>
              <a:t>3/9/2018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1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75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2.wm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1.wmv"/><Relationship Id="rId16" Type="http://schemas.openxmlformats.org/officeDocument/2006/relationships/image" Target="../media/image32.png"/><Relationship Id="rId1" Type="http://schemas.microsoft.com/office/2007/relationships/media" Target="../media/media1.wm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video" Target="../media/media2.wmv"/><Relationship Id="rId9" Type="http://schemas.openxmlformats.org/officeDocument/2006/relationships/image" Target="../media/image23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2.wm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1.wmv"/><Relationship Id="rId16" Type="http://schemas.openxmlformats.org/officeDocument/2006/relationships/image" Target="../media/image32.png"/><Relationship Id="rId1" Type="http://schemas.microsoft.com/office/2007/relationships/media" Target="../media/media1.wm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video" Target="../media/media2.wmv"/><Relationship Id="rId9" Type="http://schemas.openxmlformats.org/officeDocument/2006/relationships/image" Target="../media/image23.png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2.wm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1.wmv"/><Relationship Id="rId16" Type="http://schemas.openxmlformats.org/officeDocument/2006/relationships/image" Target="../media/image32.png"/><Relationship Id="rId1" Type="http://schemas.microsoft.com/office/2007/relationships/media" Target="../media/media1.wm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video" Target="../media/media2.wmv"/><Relationship Id="rId9" Type="http://schemas.openxmlformats.org/officeDocument/2006/relationships/image" Target="../media/image23.png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diagramLayout" Target="../diagrams/layout3.xml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12" Type="http://schemas.openxmlformats.org/officeDocument/2006/relationships/diagramData" Target="../diagrams/data3.xml"/><Relationship Id="rId2" Type="http://schemas.openxmlformats.org/officeDocument/2006/relationships/notesSlide" Target="../notesSlides/notesSlide23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Relationship Id="rId1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microsoft.com/office/2007/relationships/hdphoto" Target="../media/hdphoto2.wdp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microsoft.com/office/2007/relationships/hdphoto" Target="../media/hdphoto2.wdp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microsoft.com/office/2007/relationships/hdphoto" Target="../media/hdphoto9.wdp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66.pn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4" Type="http://schemas.microsoft.com/office/2007/relationships/hdphoto" Target="../media/hdphoto3.wdp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microsoft.com/office/2007/relationships/hdphoto" Target="../media/hdphoto9.wdp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66.png"/><Relationship Id="rId15" Type="http://schemas.microsoft.com/office/2007/relationships/hdphoto" Target="../media/hdphoto8.wdp"/><Relationship Id="rId10" Type="http://schemas.openxmlformats.org/officeDocument/2006/relationships/image" Target="../media/image69.png"/><Relationship Id="rId4" Type="http://schemas.microsoft.com/office/2007/relationships/hdphoto" Target="../media/hdphoto3.wdp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13" Type="http://schemas.openxmlformats.org/officeDocument/2006/relationships/image" Target="../media/image79.png"/><Relationship Id="rId3" Type="http://schemas.microsoft.com/office/2007/relationships/media" Target="../media/media4.avi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78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video" Target="../media/media5.wmv"/><Relationship Id="rId11" Type="http://schemas.openxmlformats.org/officeDocument/2006/relationships/image" Target="../media/image77.png"/><Relationship Id="rId5" Type="http://schemas.microsoft.com/office/2007/relationships/media" Target="../media/media5.wmv"/><Relationship Id="rId10" Type="http://schemas.openxmlformats.org/officeDocument/2006/relationships/image" Target="../media/image76.jpg"/><Relationship Id="rId4" Type="http://schemas.openxmlformats.org/officeDocument/2006/relationships/video" Target="../media/media4.avi"/><Relationship Id="rId9" Type="http://schemas.openxmlformats.org/officeDocument/2006/relationships/image" Target="../media/image7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496" y="4993590"/>
            <a:ext cx="6305437" cy="1463040"/>
          </a:xfrm>
        </p:spPr>
        <p:txBody>
          <a:bodyPr>
            <a:noAutofit/>
          </a:bodyPr>
          <a:lstStyle/>
          <a:p>
            <a:r>
              <a:rPr lang="cs-CZ" sz="4000" dirty="0"/>
              <a:t>Studie depozice nanočástic během </a:t>
            </a:r>
            <a:r>
              <a:rPr lang="cs-CZ" sz="4000" dirty="0" err="1"/>
              <a:t>elektrorozprašování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271395" y="4960142"/>
            <a:ext cx="2981125" cy="1463040"/>
          </a:xfrm>
        </p:spPr>
        <p:txBody>
          <a:bodyPr>
            <a:normAutofit/>
          </a:bodyPr>
          <a:lstStyle/>
          <a:p>
            <a:pPr hangingPunct="0">
              <a:spcAft>
                <a:spcPts val="1200"/>
              </a:spcAft>
            </a:pPr>
            <a:r>
              <a:rPr lang="cs-CZ" sz="1650" dirty="0" smtClean="0"/>
              <a:t>Anna </a:t>
            </a:r>
            <a:r>
              <a:rPr lang="cs-CZ" sz="1650" dirty="0"/>
              <a:t>Zítková</a:t>
            </a:r>
            <a:br>
              <a:rPr lang="cs-CZ" sz="1650" dirty="0"/>
            </a:br>
            <a:r>
              <a:rPr lang="cs-CZ" sz="1650" dirty="0" smtClean="0"/>
              <a:t>Martin Kroupa</a:t>
            </a:r>
            <a:br>
              <a:rPr lang="cs-CZ" sz="1650" dirty="0" smtClean="0"/>
            </a:br>
            <a:r>
              <a:rPr lang="cs-CZ" sz="1650" dirty="0" smtClean="0"/>
              <a:t>Jana </a:t>
            </a:r>
            <a:r>
              <a:rPr lang="cs-CZ" sz="1650" dirty="0"/>
              <a:t>Sklenářová</a:t>
            </a:r>
            <a:br>
              <a:rPr lang="cs-CZ" sz="1650" dirty="0"/>
            </a:br>
            <a:r>
              <a:rPr lang="cs-CZ" sz="1650" dirty="0" smtClean="0"/>
              <a:t>Juraj </a:t>
            </a:r>
            <a:r>
              <a:rPr lang="cs-CZ" sz="1650" dirty="0"/>
              <a:t>Kosek</a:t>
            </a:r>
          </a:p>
        </p:txBody>
      </p:sp>
    </p:spTree>
    <p:extLst>
      <p:ext uri="{BB962C8B-B14F-4D97-AF65-F5344CB8AC3E}">
        <p14:creationId xmlns:p14="http://schemas.microsoft.com/office/powerpoint/2010/main" val="24373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Matematický model</a:t>
            </a:r>
            <a:endParaRPr lang="en-US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4668000" cy="576064"/>
          </a:xfrm>
        </p:spPr>
        <p:txBody>
          <a:bodyPr>
            <a:normAutofit/>
          </a:bodyPr>
          <a:lstStyle/>
          <a:p>
            <a:r>
              <a:rPr lang="cs-CZ" dirty="0" smtClean="0"/>
              <a:t>Metoda diskrétních </a:t>
            </a:r>
            <a:r>
              <a:rPr lang="cs-CZ" dirty="0"/>
              <a:t>e</a:t>
            </a:r>
            <a:r>
              <a:rPr lang="cs-CZ" dirty="0" smtClean="0"/>
              <a:t>lementů (DEM)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68096" y="2446116"/>
            <a:ext cx="7188279" cy="36004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Výpočty systémů složených z velkého množství malých částic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Každá částice popsána svojí hmotností, velikostí, pozicí a rychlostí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Založen na druhém Newtonově zákoně</a:t>
            </a:r>
            <a:r>
              <a:rPr lang="en-US" sz="2000" dirty="0" smtClean="0"/>
              <a:t>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2663788" y="4005064"/>
                <a:ext cx="3816424" cy="165618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cs-CZ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cs-CZ" sz="2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𝒊𝒋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788" y="4005064"/>
                <a:ext cx="3816424" cy="165618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2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Matematický model</a:t>
            </a:r>
            <a:endParaRPr lang="en-US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4" name="Skupina 3"/>
          <p:cNvGrpSpPr/>
          <p:nvPr/>
        </p:nvGrpSpPr>
        <p:grpSpPr>
          <a:xfrm>
            <a:off x="1996288" y="4920933"/>
            <a:ext cx="1979344" cy="1893954"/>
            <a:chOff x="1742331" y="4920933"/>
            <a:chExt cx="1979344" cy="1893954"/>
          </a:xfrm>
        </p:grpSpPr>
        <p:sp>
          <p:nvSpPr>
            <p:cNvPr id="45" name="Ovál 44"/>
            <p:cNvSpPr/>
            <p:nvPr/>
          </p:nvSpPr>
          <p:spPr>
            <a:xfrm>
              <a:off x="1742331" y="4920933"/>
              <a:ext cx="317064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ětiva 48"/>
            <p:cNvSpPr/>
            <p:nvPr/>
          </p:nvSpPr>
          <p:spPr>
            <a:xfrm>
              <a:off x="1774037" y="4952644"/>
              <a:ext cx="253651" cy="253695"/>
            </a:xfrm>
            <a:prstGeom prst="chord">
              <a:avLst>
                <a:gd name="adj1" fmla="val 0"/>
                <a:gd name="adj2" fmla="val 108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Volný tvar 49"/>
            <p:cNvSpPr/>
            <p:nvPr/>
          </p:nvSpPr>
          <p:spPr>
            <a:xfrm>
              <a:off x="2125449" y="5432014"/>
              <a:ext cx="1596226" cy="1382873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Elektrické pole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Náboj na částicích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Vybíjení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Rozmístění náboje</a:t>
              </a:r>
              <a:b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na částici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Volný tvar 52"/>
            <p:cNvSpPr/>
            <p:nvPr/>
          </p:nvSpPr>
          <p:spPr>
            <a:xfrm>
              <a:off x="2125449" y="4920933"/>
              <a:ext cx="1453279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Elektrická síla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252844" y="4920932"/>
            <a:ext cx="2205343" cy="1845624"/>
            <a:chOff x="4238865" y="4920932"/>
            <a:chExt cx="2205343" cy="1845624"/>
          </a:xfrm>
        </p:grpSpPr>
        <p:sp>
          <p:nvSpPr>
            <p:cNvPr id="55" name="Ovál 54"/>
            <p:cNvSpPr/>
            <p:nvPr/>
          </p:nvSpPr>
          <p:spPr>
            <a:xfrm>
              <a:off x="4238865" y="4920932"/>
              <a:ext cx="317064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Tětiva 55"/>
            <p:cNvSpPr/>
            <p:nvPr/>
          </p:nvSpPr>
          <p:spPr>
            <a:xfrm>
              <a:off x="4270571" y="4952643"/>
              <a:ext cx="253651" cy="253695"/>
            </a:xfrm>
            <a:prstGeom prst="chord">
              <a:avLst>
                <a:gd name="adj1" fmla="val 19800000"/>
                <a:gd name="adj2" fmla="val 126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Volný tvar 56"/>
            <p:cNvSpPr/>
            <p:nvPr/>
          </p:nvSpPr>
          <p:spPr>
            <a:xfrm>
              <a:off x="4621982" y="5432014"/>
              <a:ext cx="1095534" cy="1334542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Nekontaktní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Kontaktní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8" name="Volný tvar 57"/>
            <p:cNvSpPr/>
            <p:nvPr/>
          </p:nvSpPr>
          <p:spPr>
            <a:xfrm>
              <a:off x="4621982" y="4920933"/>
              <a:ext cx="1822226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Mezičásticové</a:t>
              </a: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síly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6735398" y="4920933"/>
            <a:ext cx="2301100" cy="317119"/>
            <a:chOff x="6694213" y="4593266"/>
            <a:chExt cx="2301500" cy="317119"/>
          </a:xfrm>
        </p:grpSpPr>
        <p:sp>
          <p:nvSpPr>
            <p:cNvPr id="60" name="Ovál 59"/>
            <p:cNvSpPr/>
            <p:nvPr/>
          </p:nvSpPr>
          <p:spPr>
            <a:xfrm>
              <a:off x="6694213" y="4593266"/>
              <a:ext cx="317119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Tětiva 60"/>
            <p:cNvSpPr/>
            <p:nvPr/>
          </p:nvSpPr>
          <p:spPr>
            <a:xfrm>
              <a:off x="6725925" y="4624977"/>
              <a:ext cx="253695" cy="253695"/>
            </a:xfrm>
            <a:prstGeom prst="chord">
              <a:avLst>
                <a:gd name="adj1" fmla="val 16200000"/>
                <a:gd name="adj2" fmla="val 162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Volný tvar 61"/>
            <p:cNvSpPr/>
            <p:nvPr/>
          </p:nvSpPr>
          <p:spPr>
            <a:xfrm>
              <a:off x="7077396" y="4593267"/>
              <a:ext cx="1918317" cy="317118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Kapalinové můstky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179512" y="4920933"/>
            <a:ext cx="1539564" cy="317119"/>
            <a:chOff x="107504" y="4920933"/>
            <a:chExt cx="1539564" cy="317119"/>
          </a:xfrm>
        </p:grpSpPr>
        <p:sp>
          <p:nvSpPr>
            <p:cNvPr id="42" name="Volný tvar 41"/>
            <p:cNvSpPr/>
            <p:nvPr/>
          </p:nvSpPr>
          <p:spPr>
            <a:xfrm>
              <a:off x="490622" y="4920933"/>
              <a:ext cx="1156446" cy="285406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Brzdná síla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3" name="Ovál 62"/>
            <p:cNvSpPr/>
            <p:nvPr/>
          </p:nvSpPr>
          <p:spPr>
            <a:xfrm>
              <a:off x="107504" y="4920933"/>
              <a:ext cx="317064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Tětiva 63"/>
            <p:cNvSpPr/>
            <p:nvPr/>
          </p:nvSpPr>
          <p:spPr>
            <a:xfrm>
              <a:off x="139210" y="4952644"/>
              <a:ext cx="253651" cy="253695"/>
            </a:xfrm>
            <a:prstGeom prst="chord">
              <a:avLst>
                <a:gd name="adj1" fmla="val 1800000"/>
                <a:gd name="adj2" fmla="val 900000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cxnSp>
        <p:nvCxnSpPr>
          <p:cNvPr id="5" name="Přímá spojnice 4"/>
          <p:cNvCxnSpPr/>
          <p:nvPr/>
        </p:nvCxnSpPr>
        <p:spPr>
          <a:xfrm flipV="1">
            <a:off x="0" y="4745529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Skupina 64"/>
          <p:cNvGrpSpPr/>
          <p:nvPr/>
        </p:nvGrpSpPr>
        <p:grpSpPr>
          <a:xfrm>
            <a:off x="1359694" y="1672634"/>
            <a:ext cx="5951909" cy="2836486"/>
            <a:chOff x="622944" y="2745373"/>
            <a:chExt cx="8138317" cy="3877783"/>
          </a:xfrm>
        </p:grpSpPr>
        <p:sp>
          <p:nvSpPr>
            <p:cNvPr id="66" name="Vývojový diagram: zpoždění 65"/>
            <p:cNvSpPr/>
            <p:nvPr/>
          </p:nvSpPr>
          <p:spPr>
            <a:xfrm flipH="1">
              <a:off x="3612263" y="5982425"/>
              <a:ext cx="432123" cy="180020"/>
            </a:xfrm>
            <a:prstGeom prst="flowChartDelay">
              <a:avLst/>
            </a:prstGeom>
            <a:solidFill>
              <a:srgbClr val="BD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6cípá hvězda 66"/>
            <p:cNvSpPr/>
            <p:nvPr/>
          </p:nvSpPr>
          <p:spPr>
            <a:xfrm rot="5400000">
              <a:off x="3141521" y="5252088"/>
              <a:ext cx="640877" cy="781259"/>
            </a:xfrm>
            <a:prstGeom prst="star6">
              <a:avLst>
                <a:gd name="adj" fmla="val 34308"/>
                <a:gd name="hf" fmla="val 115470"/>
              </a:avLst>
            </a:prstGeom>
            <a:solidFill>
              <a:srgbClr val="BD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Vývojový diagram: zpoždění 67"/>
            <p:cNvSpPr/>
            <p:nvPr/>
          </p:nvSpPr>
          <p:spPr>
            <a:xfrm>
              <a:off x="3828325" y="5970550"/>
              <a:ext cx="432123" cy="180020"/>
            </a:xfrm>
            <a:prstGeom prst="flowChartDelay">
              <a:avLst/>
            </a:prstGeom>
            <a:solidFill>
              <a:srgbClr val="BDE2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69" name="Přímá spojnice 68"/>
            <p:cNvCxnSpPr/>
            <p:nvPr/>
          </p:nvCxnSpPr>
          <p:spPr>
            <a:xfrm>
              <a:off x="622944" y="6126242"/>
              <a:ext cx="8138317" cy="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ál 69"/>
            <p:cNvSpPr/>
            <p:nvPr/>
          </p:nvSpPr>
          <p:spPr>
            <a:xfrm>
              <a:off x="2604486" y="5196464"/>
              <a:ext cx="864246" cy="864096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Ovál 70"/>
            <p:cNvSpPr/>
            <p:nvPr/>
          </p:nvSpPr>
          <p:spPr>
            <a:xfrm>
              <a:off x="3726253" y="2745373"/>
              <a:ext cx="864246" cy="864096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2" name="Ovál 71"/>
            <p:cNvSpPr/>
            <p:nvPr/>
          </p:nvSpPr>
          <p:spPr>
            <a:xfrm>
              <a:off x="5076937" y="3482925"/>
              <a:ext cx="864246" cy="864096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3" name="Přímá spojnice se šipkou 72"/>
            <p:cNvCxnSpPr>
              <a:stCxn id="71" idx="4"/>
            </p:cNvCxnSpPr>
            <p:nvPr/>
          </p:nvCxnSpPr>
          <p:spPr>
            <a:xfrm>
              <a:off x="4158376" y="3609469"/>
              <a:ext cx="0" cy="720000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nice se šipkou 73"/>
            <p:cNvCxnSpPr/>
            <p:nvPr/>
          </p:nvCxnSpPr>
          <p:spPr>
            <a:xfrm flipV="1">
              <a:off x="5509060" y="3122925"/>
              <a:ext cx="0" cy="360000"/>
            </a:xfrm>
            <a:prstGeom prst="straightConnector1">
              <a:avLst/>
            </a:prstGeom>
            <a:ln w="28575">
              <a:solidFill>
                <a:srgbClr val="9F5FC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ovéPole 74"/>
            <p:cNvSpPr txBox="1"/>
            <p:nvPr/>
          </p:nvSpPr>
          <p:spPr>
            <a:xfrm>
              <a:off x="2969963" y="4364588"/>
              <a:ext cx="1411377" cy="36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92D050"/>
                  </a:solidFill>
                </a:rPr>
                <a:t>Elektrická síla</a:t>
              </a:r>
              <a:endParaRPr lang="cs-CZ" dirty="0">
                <a:solidFill>
                  <a:srgbClr val="92D050"/>
                </a:solidFill>
              </a:endParaRPr>
            </a:p>
          </p:txBody>
        </p:sp>
        <p:sp>
          <p:nvSpPr>
            <p:cNvPr id="76" name="TextovéPole 75"/>
            <p:cNvSpPr txBox="1"/>
            <p:nvPr/>
          </p:nvSpPr>
          <p:spPr>
            <a:xfrm>
              <a:off x="5529477" y="2745373"/>
              <a:ext cx="1641265" cy="504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9F5FCF"/>
                  </a:solidFill>
                </a:rPr>
                <a:t>Brzdná síla</a:t>
              </a:r>
              <a:endParaRPr lang="cs-CZ" dirty="0">
                <a:solidFill>
                  <a:srgbClr val="9F5FCF"/>
                </a:solidFill>
              </a:endParaRPr>
            </a:p>
          </p:txBody>
        </p:sp>
        <p:sp>
          <p:nvSpPr>
            <p:cNvPr id="77" name="Ovál 76"/>
            <p:cNvSpPr/>
            <p:nvPr/>
          </p:nvSpPr>
          <p:spPr>
            <a:xfrm>
              <a:off x="3492486" y="5208339"/>
              <a:ext cx="864246" cy="864096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8" name="Přímá spojnice se šipkou 77"/>
            <p:cNvCxnSpPr>
              <a:stCxn id="77" idx="4"/>
            </p:cNvCxnSpPr>
            <p:nvPr/>
          </p:nvCxnSpPr>
          <p:spPr>
            <a:xfrm>
              <a:off x="3924609" y="6072435"/>
              <a:ext cx="0" cy="36000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Přímá spojnice se šipkou 78"/>
            <p:cNvCxnSpPr>
              <a:stCxn id="70" idx="4"/>
            </p:cNvCxnSpPr>
            <p:nvPr/>
          </p:nvCxnSpPr>
          <p:spPr>
            <a:xfrm>
              <a:off x="3036609" y="6060560"/>
              <a:ext cx="0" cy="36000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Přímá spojnice se šipkou 79"/>
            <p:cNvCxnSpPr>
              <a:stCxn id="71" idx="5"/>
              <a:endCxn id="72" idx="2"/>
            </p:cNvCxnSpPr>
            <p:nvPr/>
          </p:nvCxnSpPr>
          <p:spPr>
            <a:xfrm>
              <a:off x="4463933" y="3482925"/>
              <a:ext cx="613004" cy="432048"/>
            </a:xfrm>
            <a:prstGeom prst="straightConnector1">
              <a:avLst/>
            </a:prstGeom>
            <a:ln w="28575">
              <a:solidFill>
                <a:srgbClr val="92D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ál 80"/>
            <p:cNvSpPr/>
            <p:nvPr/>
          </p:nvSpPr>
          <p:spPr>
            <a:xfrm>
              <a:off x="5955310" y="3482925"/>
              <a:ext cx="864246" cy="864096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82" name="Přímá spojnice se šipkou 81"/>
            <p:cNvCxnSpPr/>
            <p:nvPr/>
          </p:nvCxnSpPr>
          <p:spPr>
            <a:xfrm>
              <a:off x="5779332" y="3914973"/>
              <a:ext cx="360000" cy="0"/>
            </a:xfrm>
            <a:prstGeom prst="straightConnector1">
              <a:avLst/>
            </a:prstGeom>
            <a:ln w="28575">
              <a:solidFill>
                <a:srgbClr val="FF9933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ovéPole 82"/>
            <p:cNvSpPr txBox="1"/>
            <p:nvPr/>
          </p:nvSpPr>
          <p:spPr>
            <a:xfrm>
              <a:off x="5081917" y="4356049"/>
              <a:ext cx="2317604" cy="36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>
                  <a:solidFill>
                    <a:srgbClr val="FF9933"/>
                  </a:solidFill>
                </a:rPr>
                <a:t>Mezičásticové</a:t>
              </a:r>
              <a:r>
                <a:rPr lang="cs-CZ" dirty="0" smtClean="0">
                  <a:solidFill>
                    <a:srgbClr val="FF9933"/>
                  </a:solidFill>
                </a:rPr>
                <a:t> interakce</a:t>
              </a:r>
              <a:endParaRPr lang="cs-CZ" dirty="0">
                <a:solidFill>
                  <a:srgbClr val="FF9933"/>
                </a:solidFill>
              </a:endParaRPr>
            </a:p>
          </p:txBody>
        </p:sp>
        <p:sp>
          <p:nvSpPr>
            <p:cNvPr id="84" name="TextovéPole 83"/>
            <p:cNvSpPr txBox="1"/>
            <p:nvPr/>
          </p:nvSpPr>
          <p:spPr>
            <a:xfrm>
              <a:off x="820869" y="6259921"/>
              <a:ext cx="2119556" cy="363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0B050"/>
                  </a:solidFill>
                </a:rPr>
                <a:t>Adhezní síly substrátu</a:t>
              </a:r>
              <a:endParaRPr lang="cs-CZ" dirty="0">
                <a:solidFill>
                  <a:srgbClr val="00B050"/>
                </a:solidFill>
              </a:endParaRPr>
            </a:p>
          </p:txBody>
        </p:sp>
        <p:cxnSp>
          <p:nvCxnSpPr>
            <p:cNvPr id="85" name="Přímá spojnice se šipkou 84"/>
            <p:cNvCxnSpPr/>
            <p:nvPr/>
          </p:nvCxnSpPr>
          <p:spPr>
            <a:xfrm>
              <a:off x="3297130" y="5644491"/>
              <a:ext cx="360000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ovéPole 85"/>
            <p:cNvSpPr txBox="1"/>
            <p:nvPr/>
          </p:nvSpPr>
          <p:spPr>
            <a:xfrm>
              <a:off x="4619326" y="5375024"/>
              <a:ext cx="1865878" cy="36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0B0F0"/>
                  </a:solidFill>
                </a:rPr>
                <a:t>Kapalinové můstky</a:t>
              </a:r>
              <a:endParaRPr lang="cs-CZ" dirty="0">
                <a:solidFill>
                  <a:srgbClr val="00B0F0"/>
                </a:solidFill>
              </a:endParaRPr>
            </a:p>
          </p:txBody>
        </p:sp>
        <p:cxnSp>
          <p:nvCxnSpPr>
            <p:cNvPr id="87" name="Přímá spojnice se šipkou 86"/>
            <p:cNvCxnSpPr/>
            <p:nvPr/>
          </p:nvCxnSpPr>
          <p:spPr>
            <a:xfrm>
              <a:off x="1257868" y="2857500"/>
              <a:ext cx="1983" cy="3214935"/>
            </a:xfrm>
            <a:prstGeom prst="straightConnector1">
              <a:avLst/>
            </a:prstGeom>
            <a:ln w="762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Plus 87"/>
            <p:cNvSpPr/>
            <p:nvPr/>
          </p:nvSpPr>
          <p:spPr>
            <a:xfrm>
              <a:off x="4002203" y="3011307"/>
              <a:ext cx="312346" cy="312292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9" name="Plus 88"/>
            <p:cNvSpPr/>
            <p:nvPr/>
          </p:nvSpPr>
          <p:spPr>
            <a:xfrm>
              <a:off x="5352887" y="3758827"/>
              <a:ext cx="312346" cy="312292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0" name="Plus 89"/>
            <p:cNvSpPr/>
            <p:nvPr/>
          </p:nvSpPr>
          <p:spPr>
            <a:xfrm>
              <a:off x="6231260" y="3758827"/>
              <a:ext cx="312346" cy="312292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1" name="TextovéPole 90"/>
            <p:cNvSpPr txBox="1"/>
            <p:nvPr/>
          </p:nvSpPr>
          <p:spPr>
            <a:xfrm>
              <a:off x="1257867" y="2965281"/>
              <a:ext cx="1499892" cy="8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2">
                      <a:lumMod val="50000"/>
                    </a:schemeClr>
                  </a:solidFill>
                </a:rPr>
                <a:t>Elektrické pole</a:t>
              </a:r>
              <a:endParaRPr lang="cs-CZ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2" name="TextovéPole 91"/>
            <p:cNvSpPr txBox="1"/>
            <p:nvPr/>
          </p:nvSpPr>
          <p:spPr>
            <a:xfrm>
              <a:off x="2499458" y="5215676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FF0000"/>
                  </a:solidFill>
                </a:rPr>
                <a:t>+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93" name="TextovéPole 92"/>
            <p:cNvSpPr txBox="1"/>
            <p:nvPr/>
          </p:nvSpPr>
          <p:spPr>
            <a:xfrm>
              <a:off x="2499458" y="5554255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FF0000"/>
                  </a:solidFill>
                </a:rPr>
                <a:t>+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94" name="TextovéPole 93"/>
            <p:cNvSpPr txBox="1"/>
            <p:nvPr/>
          </p:nvSpPr>
          <p:spPr>
            <a:xfrm>
              <a:off x="2757760" y="5738921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FF0000"/>
                  </a:solidFill>
                </a:rPr>
                <a:t>+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95" name="Volný tvar 94"/>
            <p:cNvSpPr/>
            <p:nvPr/>
          </p:nvSpPr>
          <p:spPr>
            <a:xfrm>
              <a:off x="2563876" y="5486906"/>
              <a:ext cx="413266" cy="902525"/>
            </a:xfrm>
            <a:custGeom>
              <a:avLst/>
              <a:gdLst>
                <a:gd name="connsiteX0" fmla="*/ 25390 w 413194"/>
                <a:gd name="connsiteY0" fmla="*/ 0 h 902525"/>
                <a:gd name="connsiteX1" fmla="*/ 37265 w 413194"/>
                <a:gd name="connsiteY1" fmla="*/ 344385 h 902525"/>
                <a:gd name="connsiteX2" fmla="*/ 381650 w 413194"/>
                <a:gd name="connsiteY2" fmla="*/ 641268 h 902525"/>
                <a:gd name="connsiteX3" fmla="*/ 393525 w 413194"/>
                <a:gd name="connsiteY3" fmla="*/ 902525 h 90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194" h="902525">
                  <a:moveTo>
                    <a:pt x="25390" y="0"/>
                  </a:moveTo>
                  <a:cubicBezTo>
                    <a:pt x="1639" y="118753"/>
                    <a:pt x="-22112" y="237507"/>
                    <a:pt x="37265" y="344385"/>
                  </a:cubicBezTo>
                  <a:cubicBezTo>
                    <a:pt x="96642" y="451263"/>
                    <a:pt x="322273" y="548245"/>
                    <a:pt x="381650" y="641268"/>
                  </a:cubicBezTo>
                  <a:cubicBezTo>
                    <a:pt x="441027" y="734291"/>
                    <a:pt x="399463" y="821377"/>
                    <a:pt x="393525" y="902525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6" name="TextovéPole 95"/>
            <p:cNvSpPr txBox="1"/>
            <p:nvPr/>
          </p:nvSpPr>
          <p:spPr>
            <a:xfrm>
              <a:off x="1410038" y="5207812"/>
              <a:ext cx="916635" cy="36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FF0000"/>
                  </a:solidFill>
                </a:rPr>
                <a:t>Vybíjení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9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Matematický model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Brzdná síla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68096" y="2446116"/>
                <a:ext cx="8196392" cy="3600440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Nízké hodnoty</a:t>
                </a:r>
                <a:r>
                  <a:rPr lang="en-US" dirty="0" smtClean="0"/>
                  <a:t> Reynolds</a:t>
                </a:r>
                <a:r>
                  <a:rPr lang="cs-CZ" dirty="0" smtClean="0"/>
                  <a:t>ova kritéria</a:t>
                </a:r>
                <a:r>
                  <a:rPr lang="en-US" dirty="0" smtClean="0"/>
                  <a:t> </a:t>
                </a: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cs-CZ" dirty="0" err="1" smtClean="0"/>
                  <a:t>Stokesův</a:t>
                </a:r>
                <a:r>
                  <a:rPr lang="cs-CZ" dirty="0" smtClean="0"/>
                  <a:t> zákon</a:t>
                </a:r>
                <a:r>
                  <a:rPr lang="en-US" dirty="0" smtClean="0"/>
                  <a:t>: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>
                            <a:latin typeface="Cambria Math"/>
                          </a:rPr>
                          <m:t>D</m:t>
                        </m:r>
                      </m:sub>
                    </m:sSub>
                    <m:r>
                      <a:rPr lang="en-US" sz="3200" i="1">
                        <a:latin typeface="Cambria Math"/>
                      </a:rPr>
                      <m:t>=−6</m:t>
                    </m:r>
                    <m:r>
                      <a:rPr lang="en-US" sz="3200" i="1">
                        <a:latin typeface="Cambria Math"/>
                      </a:rPr>
                      <m:t>𝜋</m:t>
                    </m:r>
                    <m:r>
                      <a:rPr lang="en-US" sz="3200" i="1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>
                            <a:latin typeface="Cambria Math"/>
                          </a:rPr>
                          <m:t>F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 </m:t>
                        </m:r>
                        <m:r>
                          <a:rPr lang="en-US" sz="3200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>
                            <a:latin typeface="Cambria Math"/>
                          </a:rPr>
                          <m:t>p</m:t>
                        </m:r>
                      </m:sub>
                    </m:sSub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 </m:t>
                        </m:r>
                        <m:r>
                          <a:rPr lang="en-US" sz="32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>
                            <a:latin typeface="Cambria Math"/>
                          </a:rPr>
                          <m:t>s</m:t>
                        </m:r>
                      </m:sub>
                    </m:sSub>
                  </m:oMath>
                </a14:m>
                <a:endParaRPr lang="cs-CZ" sz="32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cs-CZ" dirty="0"/>
                  <a:t> </a:t>
                </a:r>
                <a:r>
                  <a:rPr lang="cs-CZ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–</a:t>
                </a:r>
                <a:r>
                  <a:rPr lang="cs-CZ" dirty="0" smtClean="0"/>
                  <a:t> dynamická viskozita prostředí 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dirty="0"/>
                  <a:t>–</a:t>
                </a:r>
                <a:r>
                  <a:rPr lang="cs-CZ" dirty="0" smtClean="0"/>
                  <a:t> poloměr částice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F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i="1" dirty="0">
                    <a:latin typeface="Cambria Math"/>
                  </a:rPr>
                  <a:t> </a:t>
                </a:r>
                <a:br>
                  <a:rPr lang="en-US" i="1" dirty="0">
                    <a:latin typeface="Cambria Math"/>
                  </a:rPr>
                </a:br>
                <a:r>
                  <a:rPr lang="cs-CZ" i="1" dirty="0" smtClean="0">
                    <a:latin typeface="Cambria Math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US" dirty="0"/>
                  <a:t> – </a:t>
                </a:r>
                <a:r>
                  <a:rPr lang="cs-CZ" dirty="0" smtClean="0"/>
                  <a:t>rychlost pohybu prostředí</a:t>
                </a:r>
                <a:r>
                  <a:rPr lang="en-US" dirty="0" smtClean="0"/>
                  <a:t> 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dirty="0"/>
                  <a:t> – </a:t>
                </a:r>
                <a:r>
                  <a:rPr lang="cs-CZ" dirty="0" smtClean="0"/>
                  <a:t>rychlost pohybu částice</a:t>
                </a:r>
                <a:endParaRPr lang="en-US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68096" y="2446116"/>
                <a:ext cx="8196392" cy="3600440"/>
              </a:xfrm>
              <a:blipFill rotWithShape="1">
                <a:blip r:embed="rId3"/>
                <a:stretch>
                  <a:fillRect l="-1190" t="-16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77" name="Skupina 76"/>
          <p:cNvGrpSpPr/>
          <p:nvPr/>
        </p:nvGrpSpPr>
        <p:grpSpPr>
          <a:xfrm>
            <a:off x="1996288" y="4920933"/>
            <a:ext cx="1979344" cy="1893954"/>
            <a:chOff x="1742331" y="4920933"/>
            <a:chExt cx="1979344" cy="1893954"/>
          </a:xfrm>
        </p:grpSpPr>
        <p:sp>
          <p:nvSpPr>
            <p:cNvPr id="78" name="Ovál 77"/>
            <p:cNvSpPr/>
            <p:nvPr/>
          </p:nvSpPr>
          <p:spPr>
            <a:xfrm>
              <a:off x="1742331" y="4920933"/>
              <a:ext cx="317064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Tětiva 78"/>
            <p:cNvSpPr/>
            <p:nvPr/>
          </p:nvSpPr>
          <p:spPr>
            <a:xfrm>
              <a:off x="1774037" y="4952644"/>
              <a:ext cx="253651" cy="253695"/>
            </a:xfrm>
            <a:prstGeom prst="chord">
              <a:avLst>
                <a:gd name="adj1" fmla="val 0"/>
                <a:gd name="adj2" fmla="val 108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Volný tvar 79"/>
            <p:cNvSpPr/>
            <p:nvPr/>
          </p:nvSpPr>
          <p:spPr>
            <a:xfrm>
              <a:off x="2125449" y="5432014"/>
              <a:ext cx="1596226" cy="1382873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Elektrické pole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Náboj na částicích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Vybíjení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Rozmístění náboje</a:t>
              </a:r>
              <a:b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na částici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1" name="Volný tvar 80"/>
            <p:cNvSpPr/>
            <p:nvPr/>
          </p:nvSpPr>
          <p:spPr>
            <a:xfrm>
              <a:off x="2125449" y="4920933"/>
              <a:ext cx="1453279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Elektrická síla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2" name="Skupina 81"/>
          <p:cNvGrpSpPr/>
          <p:nvPr/>
        </p:nvGrpSpPr>
        <p:grpSpPr>
          <a:xfrm>
            <a:off x="4252844" y="4920932"/>
            <a:ext cx="2205343" cy="1845624"/>
            <a:chOff x="4238865" y="4920932"/>
            <a:chExt cx="2205343" cy="1845624"/>
          </a:xfrm>
        </p:grpSpPr>
        <p:sp>
          <p:nvSpPr>
            <p:cNvPr id="83" name="Ovál 82"/>
            <p:cNvSpPr/>
            <p:nvPr/>
          </p:nvSpPr>
          <p:spPr>
            <a:xfrm>
              <a:off x="4238865" y="4920932"/>
              <a:ext cx="317064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4" name="Tětiva 83"/>
            <p:cNvSpPr/>
            <p:nvPr/>
          </p:nvSpPr>
          <p:spPr>
            <a:xfrm>
              <a:off x="4270571" y="4952643"/>
              <a:ext cx="253651" cy="253695"/>
            </a:xfrm>
            <a:prstGeom prst="chord">
              <a:avLst>
                <a:gd name="adj1" fmla="val 19800000"/>
                <a:gd name="adj2" fmla="val 126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Volný tvar 84"/>
            <p:cNvSpPr/>
            <p:nvPr/>
          </p:nvSpPr>
          <p:spPr>
            <a:xfrm>
              <a:off x="4621982" y="5432014"/>
              <a:ext cx="1095534" cy="1334542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Nekontaktní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Kontaktní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Volný tvar 85"/>
            <p:cNvSpPr/>
            <p:nvPr/>
          </p:nvSpPr>
          <p:spPr>
            <a:xfrm>
              <a:off x="4621982" y="4920933"/>
              <a:ext cx="1822226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Mezičásticové</a:t>
              </a: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síly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7" name="Skupina 86"/>
          <p:cNvGrpSpPr/>
          <p:nvPr/>
        </p:nvGrpSpPr>
        <p:grpSpPr>
          <a:xfrm>
            <a:off x="6735398" y="4920933"/>
            <a:ext cx="2301100" cy="317119"/>
            <a:chOff x="6694213" y="4593266"/>
            <a:chExt cx="2301500" cy="317119"/>
          </a:xfrm>
        </p:grpSpPr>
        <p:sp>
          <p:nvSpPr>
            <p:cNvPr id="88" name="Ovál 87"/>
            <p:cNvSpPr/>
            <p:nvPr/>
          </p:nvSpPr>
          <p:spPr>
            <a:xfrm>
              <a:off x="6694213" y="4593266"/>
              <a:ext cx="317119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9" name="Tětiva 88"/>
            <p:cNvSpPr/>
            <p:nvPr/>
          </p:nvSpPr>
          <p:spPr>
            <a:xfrm>
              <a:off x="6725925" y="4624977"/>
              <a:ext cx="253695" cy="253695"/>
            </a:xfrm>
            <a:prstGeom prst="chord">
              <a:avLst>
                <a:gd name="adj1" fmla="val 16200000"/>
                <a:gd name="adj2" fmla="val 162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Volný tvar 89"/>
            <p:cNvSpPr/>
            <p:nvPr/>
          </p:nvSpPr>
          <p:spPr>
            <a:xfrm>
              <a:off x="7077396" y="4593267"/>
              <a:ext cx="1918317" cy="317118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Kapalinové můstky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1" name="Skupina 90"/>
          <p:cNvGrpSpPr/>
          <p:nvPr/>
        </p:nvGrpSpPr>
        <p:grpSpPr>
          <a:xfrm>
            <a:off x="179512" y="4920933"/>
            <a:ext cx="1539564" cy="317119"/>
            <a:chOff x="107504" y="4920933"/>
            <a:chExt cx="1539564" cy="317119"/>
          </a:xfrm>
        </p:grpSpPr>
        <p:sp>
          <p:nvSpPr>
            <p:cNvPr id="92" name="Volný tvar 91"/>
            <p:cNvSpPr/>
            <p:nvPr/>
          </p:nvSpPr>
          <p:spPr>
            <a:xfrm>
              <a:off x="490622" y="4920933"/>
              <a:ext cx="1156446" cy="285406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Brzdná síla</a:t>
              </a:r>
              <a:endParaRPr lang="en-US" b="1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3" name="Ovál 92"/>
            <p:cNvSpPr/>
            <p:nvPr/>
          </p:nvSpPr>
          <p:spPr>
            <a:xfrm>
              <a:off x="107504" y="4920933"/>
              <a:ext cx="317064" cy="3171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Tětiva 93"/>
            <p:cNvSpPr/>
            <p:nvPr/>
          </p:nvSpPr>
          <p:spPr>
            <a:xfrm>
              <a:off x="139210" y="4952644"/>
              <a:ext cx="253651" cy="253695"/>
            </a:xfrm>
            <a:prstGeom prst="chord">
              <a:avLst>
                <a:gd name="adj1" fmla="val 1800000"/>
                <a:gd name="adj2" fmla="val 900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cxnSp>
        <p:nvCxnSpPr>
          <p:cNvPr id="95" name="Přímá spojnice 94"/>
          <p:cNvCxnSpPr/>
          <p:nvPr/>
        </p:nvCxnSpPr>
        <p:spPr>
          <a:xfrm flipV="1">
            <a:off x="0" y="4745529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1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Matematický model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Elektrická síla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48" name="Skupina 47"/>
          <p:cNvGrpSpPr/>
          <p:nvPr/>
        </p:nvGrpSpPr>
        <p:grpSpPr>
          <a:xfrm>
            <a:off x="1996288" y="4920933"/>
            <a:ext cx="1979344" cy="1893954"/>
            <a:chOff x="1742331" y="4920933"/>
            <a:chExt cx="1979344" cy="1893954"/>
          </a:xfrm>
        </p:grpSpPr>
        <p:sp>
          <p:nvSpPr>
            <p:cNvPr id="51" name="Ovál 50"/>
            <p:cNvSpPr/>
            <p:nvPr/>
          </p:nvSpPr>
          <p:spPr>
            <a:xfrm>
              <a:off x="1742331" y="4920933"/>
              <a:ext cx="317064" cy="3171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Tětiva 51"/>
            <p:cNvSpPr/>
            <p:nvPr/>
          </p:nvSpPr>
          <p:spPr>
            <a:xfrm>
              <a:off x="1774037" y="4952644"/>
              <a:ext cx="253651" cy="253695"/>
            </a:xfrm>
            <a:prstGeom prst="chord">
              <a:avLst>
                <a:gd name="adj1" fmla="val 0"/>
                <a:gd name="adj2" fmla="val 1080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Volný tvar 64"/>
            <p:cNvSpPr/>
            <p:nvPr/>
          </p:nvSpPr>
          <p:spPr>
            <a:xfrm>
              <a:off x="2125449" y="5432014"/>
              <a:ext cx="1596226" cy="1382873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Elektrické pole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Náboj na částicích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Vybíjení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Rozmístění náboje</a:t>
              </a:r>
              <a:b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na částici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2125449" y="4920933"/>
              <a:ext cx="1453279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Elektrická síla</a:t>
              </a:r>
              <a:endParaRPr lang="en-US" b="1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4252844" y="4920932"/>
            <a:ext cx="2205343" cy="1845624"/>
            <a:chOff x="4238865" y="4920932"/>
            <a:chExt cx="2205343" cy="1845624"/>
          </a:xfrm>
        </p:grpSpPr>
        <p:sp>
          <p:nvSpPr>
            <p:cNvPr id="68" name="Ovál 67"/>
            <p:cNvSpPr/>
            <p:nvPr/>
          </p:nvSpPr>
          <p:spPr>
            <a:xfrm>
              <a:off x="4238865" y="4920932"/>
              <a:ext cx="317064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Tětiva 68"/>
            <p:cNvSpPr/>
            <p:nvPr/>
          </p:nvSpPr>
          <p:spPr>
            <a:xfrm>
              <a:off x="4270571" y="4952643"/>
              <a:ext cx="253651" cy="253695"/>
            </a:xfrm>
            <a:prstGeom prst="chord">
              <a:avLst>
                <a:gd name="adj1" fmla="val 19800000"/>
                <a:gd name="adj2" fmla="val 126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Volný tvar 69"/>
            <p:cNvSpPr/>
            <p:nvPr/>
          </p:nvSpPr>
          <p:spPr>
            <a:xfrm>
              <a:off x="4621982" y="5432014"/>
              <a:ext cx="1095534" cy="1334542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Nekontaktní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Kontaktní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4621982" y="4920933"/>
              <a:ext cx="1822226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Mezičásticové</a:t>
              </a: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síly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2" name="Skupina 71"/>
          <p:cNvGrpSpPr/>
          <p:nvPr/>
        </p:nvGrpSpPr>
        <p:grpSpPr>
          <a:xfrm>
            <a:off x="6735398" y="4920933"/>
            <a:ext cx="2301100" cy="317119"/>
            <a:chOff x="6694213" y="4593266"/>
            <a:chExt cx="2301500" cy="317119"/>
          </a:xfrm>
        </p:grpSpPr>
        <p:sp>
          <p:nvSpPr>
            <p:cNvPr id="73" name="Ovál 72"/>
            <p:cNvSpPr/>
            <p:nvPr/>
          </p:nvSpPr>
          <p:spPr>
            <a:xfrm>
              <a:off x="6694213" y="4593266"/>
              <a:ext cx="317119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Tětiva 73"/>
            <p:cNvSpPr/>
            <p:nvPr/>
          </p:nvSpPr>
          <p:spPr>
            <a:xfrm>
              <a:off x="6725925" y="4624977"/>
              <a:ext cx="253695" cy="253695"/>
            </a:xfrm>
            <a:prstGeom prst="chord">
              <a:avLst>
                <a:gd name="adj1" fmla="val 16200000"/>
                <a:gd name="adj2" fmla="val 162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Volný tvar 74"/>
            <p:cNvSpPr/>
            <p:nvPr/>
          </p:nvSpPr>
          <p:spPr>
            <a:xfrm>
              <a:off x="7077396" y="4593267"/>
              <a:ext cx="1918317" cy="317118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Kapalinové můstky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6" name="Skupina 75"/>
          <p:cNvGrpSpPr/>
          <p:nvPr/>
        </p:nvGrpSpPr>
        <p:grpSpPr>
          <a:xfrm>
            <a:off x="179512" y="4920933"/>
            <a:ext cx="1539564" cy="317119"/>
            <a:chOff x="107504" y="4920933"/>
            <a:chExt cx="1539564" cy="317119"/>
          </a:xfrm>
        </p:grpSpPr>
        <p:sp>
          <p:nvSpPr>
            <p:cNvPr id="77" name="Volný tvar 76"/>
            <p:cNvSpPr/>
            <p:nvPr/>
          </p:nvSpPr>
          <p:spPr>
            <a:xfrm>
              <a:off x="490622" y="4920933"/>
              <a:ext cx="1156446" cy="285406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Brzdná síla</a:t>
              </a:r>
              <a:endParaRPr lang="en-US" b="1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8" name="Ovál 77"/>
            <p:cNvSpPr/>
            <p:nvPr/>
          </p:nvSpPr>
          <p:spPr>
            <a:xfrm>
              <a:off x="107504" y="4920933"/>
              <a:ext cx="317064" cy="31711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Tětiva 78"/>
            <p:cNvSpPr/>
            <p:nvPr/>
          </p:nvSpPr>
          <p:spPr>
            <a:xfrm>
              <a:off x="139210" y="4952644"/>
              <a:ext cx="253651" cy="253695"/>
            </a:xfrm>
            <a:prstGeom prst="chord">
              <a:avLst>
                <a:gd name="adj1" fmla="val 1800000"/>
                <a:gd name="adj2" fmla="val 900000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cxnSp>
        <p:nvCxnSpPr>
          <p:cNvPr id="80" name="Přímá spojnice 79"/>
          <p:cNvCxnSpPr/>
          <p:nvPr/>
        </p:nvCxnSpPr>
        <p:spPr>
          <a:xfrm flipV="1">
            <a:off x="0" y="4745529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/>
        </p:nvGrpSpPr>
        <p:grpSpPr>
          <a:xfrm>
            <a:off x="1042372" y="2369719"/>
            <a:ext cx="7059257" cy="2408420"/>
            <a:chOff x="2507774" y="2479248"/>
            <a:chExt cx="6287984" cy="2145282"/>
          </a:xfrm>
        </p:grpSpPr>
        <p:grpSp>
          <p:nvGrpSpPr>
            <p:cNvPr id="23" name="Skupina 22"/>
            <p:cNvGrpSpPr/>
            <p:nvPr/>
          </p:nvGrpSpPr>
          <p:grpSpPr>
            <a:xfrm>
              <a:off x="2507774" y="2479248"/>
              <a:ext cx="6287984" cy="1867361"/>
              <a:chOff x="2505371" y="4548375"/>
              <a:chExt cx="6289076" cy="1867361"/>
            </a:xfrm>
          </p:grpSpPr>
          <p:grpSp>
            <p:nvGrpSpPr>
              <p:cNvPr id="24" name="Skupina 23"/>
              <p:cNvGrpSpPr/>
              <p:nvPr/>
            </p:nvGrpSpPr>
            <p:grpSpPr>
              <a:xfrm>
                <a:off x="2505371" y="4548375"/>
                <a:ext cx="6289076" cy="1867361"/>
                <a:chOff x="2505371" y="4548375"/>
                <a:chExt cx="6289076" cy="1867361"/>
              </a:xfrm>
            </p:grpSpPr>
            <p:grpSp>
              <p:nvGrpSpPr>
                <p:cNvPr id="30" name="Skupina 29"/>
                <p:cNvGrpSpPr/>
                <p:nvPr/>
              </p:nvGrpSpPr>
              <p:grpSpPr>
                <a:xfrm>
                  <a:off x="4679065" y="4562023"/>
                  <a:ext cx="1941689" cy="1853713"/>
                  <a:chOff x="4679065" y="4572482"/>
                  <a:chExt cx="1941689" cy="1853713"/>
                </a:xfrm>
              </p:grpSpPr>
              <p:sp>
                <p:nvSpPr>
                  <p:cNvPr id="41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4679065" y="4572482"/>
                    <a:ext cx="1941689" cy="1853713"/>
                  </a:xfrm>
                  <a:prstGeom prst="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eaVert" wrap="square" lIns="36576" tIns="36576" rIns="36576" bIns="36576" numCol="1" anchor="t" anchorCtr="0" compatLnSpc="1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altLang="cs-CZ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43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52910" y="4800447"/>
                    <a:ext cx="1793999" cy="139778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1" name="Skupina 30"/>
                <p:cNvGrpSpPr/>
                <p:nvPr/>
              </p:nvGrpSpPr>
              <p:grpSpPr>
                <a:xfrm>
                  <a:off x="6851980" y="4562023"/>
                  <a:ext cx="1942467" cy="1853713"/>
                  <a:chOff x="2505371" y="4570164"/>
                  <a:chExt cx="1942467" cy="1853713"/>
                </a:xfrm>
              </p:grpSpPr>
              <p:sp>
                <p:nvSpPr>
                  <p:cNvPr id="3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2505371" y="4570164"/>
                    <a:ext cx="1942467" cy="1853713"/>
                  </a:xfrm>
                  <a:prstGeom prst="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 </a:t>
                    </a:r>
                    <a:endParaRPr kumimoji="0" lang="cs-CZ" altLang="cs-CZ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40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86729" y="4643562"/>
                    <a:ext cx="1779751" cy="170691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2" name="Skupina 31"/>
                <p:cNvGrpSpPr/>
                <p:nvPr/>
              </p:nvGrpSpPr>
              <p:grpSpPr>
                <a:xfrm>
                  <a:off x="2505371" y="4548375"/>
                  <a:ext cx="1942467" cy="1854000"/>
                  <a:chOff x="6883123" y="4558986"/>
                  <a:chExt cx="1942467" cy="1832804"/>
                </a:xfrm>
              </p:grpSpPr>
              <p:sp>
                <p:nvSpPr>
                  <p:cNvPr id="3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883123" y="4558986"/>
                    <a:ext cx="1942467" cy="1832804"/>
                  </a:xfrm>
                  <a:prstGeom prst="rect">
                    <a:avLst/>
                  </a:prstGeom>
                  <a:ln>
                    <a:solidFill>
                      <a:schemeClr val="accent2"/>
                    </a:solidFill>
                    <a:headEnd/>
                    <a:tailEnd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altLang="cs-CZ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38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09126" y="4634097"/>
                    <a:ext cx="1890460" cy="170956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34" name="AutoShape 41"/>
                <p:cNvSpPr>
                  <a:spLocks noChangeArrowheads="1"/>
                </p:cNvSpPr>
                <p:nvPr/>
              </p:nvSpPr>
              <p:spPr bwMode="auto">
                <a:xfrm rot="5400000">
                  <a:off x="4239966" y="5546437"/>
                  <a:ext cx="564444" cy="4881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0799" dir="18900048" algn="tl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600"/>
                </a:p>
              </p:txBody>
            </p:sp>
            <p:sp>
              <p:nvSpPr>
                <p:cNvPr id="35" name="AutoShape 42"/>
                <p:cNvSpPr>
                  <a:spLocks noChangeArrowheads="1"/>
                </p:cNvSpPr>
                <p:nvPr/>
              </p:nvSpPr>
              <p:spPr bwMode="auto">
                <a:xfrm rot="5400000">
                  <a:off x="6423004" y="5546437"/>
                  <a:ext cx="564444" cy="4881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0799" dir="18900048" algn="tl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600"/>
                </a:p>
              </p:txBody>
            </p:sp>
          </p:grpSp>
          <p:grpSp>
            <p:nvGrpSpPr>
              <p:cNvPr id="25" name="Skupina 24"/>
              <p:cNvGrpSpPr/>
              <p:nvPr/>
            </p:nvGrpSpPr>
            <p:grpSpPr>
              <a:xfrm>
                <a:off x="3349396" y="4941652"/>
                <a:ext cx="657840" cy="1426316"/>
                <a:chOff x="6144543" y="2794379"/>
                <a:chExt cx="1859831" cy="4032448"/>
              </a:xfrm>
            </p:grpSpPr>
            <p:sp>
              <p:nvSpPr>
                <p:cNvPr id="26" name="Ovál 25"/>
                <p:cNvSpPr/>
                <p:nvPr/>
              </p:nvSpPr>
              <p:spPr>
                <a:xfrm>
                  <a:off x="6144543" y="2794379"/>
                  <a:ext cx="1224349" cy="1224136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7" name="Oblouk 26"/>
                <p:cNvSpPr/>
                <p:nvPr/>
              </p:nvSpPr>
              <p:spPr>
                <a:xfrm>
                  <a:off x="6715322" y="4785216"/>
                  <a:ext cx="1224213" cy="1224000"/>
                </a:xfrm>
                <a:prstGeom prst="arc">
                  <a:avLst>
                    <a:gd name="adj1" fmla="val 7931092"/>
                    <a:gd name="adj2" fmla="val 2221256"/>
                  </a:avLst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8" name="Oblouk 27"/>
                <p:cNvSpPr/>
                <p:nvPr/>
              </p:nvSpPr>
              <p:spPr>
                <a:xfrm rot="10800000">
                  <a:off x="6780161" y="5602827"/>
                  <a:ext cx="1224213" cy="1224000"/>
                </a:xfrm>
                <a:prstGeom prst="arc">
                  <a:avLst>
                    <a:gd name="adj1" fmla="val 7931092"/>
                    <a:gd name="adj2" fmla="val 2221256"/>
                  </a:avLst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</p:grpSp>
        </p:grpSp>
        <p:sp>
          <p:nvSpPr>
            <p:cNvPr id="45" name="TextovéPole 44"/>
            <p:cNvSpPr txBox="1"/>
            <p:nvPr/>
          </p:nvSpPr>
          <p:spPr>
            <a:xfrm>
              <a:off x="2692437" y="4295547"/>
              <a:ext cx="1689951" cy="328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accent2"/>
                  </a:solidFill>
                </a:rPr>
                <a:t>Diskretizace</a:t>
              </a:r>
              <a:endParaRPr lang="cs-CZ" dirty="0">
                <a:solidFill>
                  <a:schemeClr val="accent2"/>
                </a:solidFill>
              </a:endParaRPr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4661528" y="4295550"/>
              <a:ext cx="1980476" cy="328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bg1">
                      <a:lumMod val="50000"/>
                    </a:schemeClr>
                  </a:solidFill>
                </a:rPr>
                <a:t>Pole el. potenciálu</a:t>
              </a:r>
              <a:endParaRPr lang="cs-CZ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6899155" y="4295547"/>
              <a:ext cx="1851075" cy="328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bg1">
                      <a:lumMod val="50000"/>
                    </a:schemeClr>
                  </a:solidFill>
                </a:rPr>
                <a:t>Intenzita el. pole</a:t>
              </a:r>
              <a:endParaRPr lang="cs-CZ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Matematický model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7290053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Elektrická síla: Pole elektrického potenciálu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48" name="Skupina 47"/>
          <p:cNvGrpSpPr/>
          <p:nvPr/>
        </p:nvGrpSpPr>
        <p:grpSpPr>
          <a:xfrm>
            <a:off x="1996288" y="4920933"/>
            <a:ext cx="1979344" cy="1893954"/>
            <a:chOff x="1742331" y="4920933"/>
            <a:chExt cx="1979344" cy="1893954"/>
          </a:xfrm>
        </p:grpSpPr>
        <p:sp>
          <p:nvSpPr>
            <p:cNvPr id="51" name="Ovál 50"/>
            <p:cNvSpPr/>
            <p:nvPr/>
          </p:nvSpPr>
          <p:spPr>
            <a:xfrm>
              <a:off x="1742331" y="4920933"/>
              <a:ext cx="317064" cy="3171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Tětiva 51"/>
            <p:cNvSpPr/>
            <p:nvPr/>
          </p:nvSpPr>
          <p:spPr>
            <a:xfrm>
              <a:off x="1774037" y="4952644"/>
              <a:ext cx="253651" cy="253695"/>
            </a:xfrm>
            <a:prstGeom prst="chord">
              <a:avLst>
                <a:gd name="adj1" fmla="val 0"/>
                <a:gd name="adj2" fmla="val 1080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Volný tvar 64"/>
            <p:cNvSpPr/>
            <p:nvPr/>
          </p:nvSpPr>
          <p:spPr>
            <a:xfrm>
              <a:off x="2125449" y="5432014"/>
              <a:ext cx="1596226" cy="1382873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Elektrické pole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Náboj na částicích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Vybíjení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Rozmístění náboje</a:t>
              </a:r>
              <a:b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na částici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2125449" y="4920933"/>
              <a:ext cx="1453279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Elektrická síla</a:t>
              </a:r>
              <a:endParaRPr lang="en-US" b="1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4252844" y="4920932"/>
            <a:ext cx="2205343" cy="1845624"/>
            <a:chOff x="4238865" y="4920932"/>
            <a:chExt cx="2205343" cy="1845624"/>
          </a:xfrm>
        </p:grpSpPr>
        <p:sp>
          <p:nvSpPr>
            <p:cNvPr id="68" name="Ovál 67"/>
            <p:cNvSpPr/>
            <p:nvPr/>
          </p:nvSpPr>
          <p:spPr>
            <a:xfrm>
              <a:off x="4238865" y="4920932"/>
              <a:ext cx="317064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Tětiva 68"/>
            <p:cNvSpPr/>
            <p:nvPr/>
          </p:nvSpPr>
          <p:spPr>
            <a:xfrm>
              <a:off x="4270571" y="4952643"/>
              <a:ext cx="253651" cy="253695"/>
            </a:xfrm>
            <a:prstGeom prst="chord">
              <a:avLst>
                <a:gd name="adj1" fmla="val 19800000"/>
                <a:gd name="adj2" fmla="val 126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Volný tvar 69"/>
            <p:cNvSpPr/>
            <p:nvPr/>
          </p:nvSpPr>
          <p:spPr>
            <a:xfrm>
              <a:off x="4621982" y="5432014"/>
              <a:ext cx="1095534" cy="1334542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Nekontaktní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Kontaktní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4621982" y="4920933"/>
              <a:ext cx="1822226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Mezičásticové</a:t>
              </a: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síly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2" name="Skupina 71"/>
          <p:cNvGrpSpPr/>
          <p:nvPr/>
        </p:nvGrpSpPr>
        <p:grpSpPr>
          <a:xfrm>
            <a:off x="6735398" y="4920933"/>
            <a:ext cx="2301100" cy="317119"/>
            <a:chOff x="6694213" y="4593266"/>
            <a:chExt cx="2301500" cy="317119"/>
          </a:xfrm>
        </p:grpSpPr>
        <p:sp>
          <p:nvSpPr>
            <p:cNvPr id="73" name="Ovál 72"/>
            <p:cNvSpPr/>
            <p:nvPr/>
          </p:nvSpPr>
          <p:spPr>
            <a:xfrm>
              <a:off x="6694213" y="4593266"/>
              <a:ext cx="317119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Tětiva 73"/>
            <p:cNvSpPr/>
            <p:nvPr/>
          </p:nvSpPr>
          <p:spPr>
            <a:xfrm>
              <a:off x="6725925" y="4624977"/>
              <a:ext cx="253695" cy="253695"/>
            </a:xfrm>
            <a:prstGeom prst="chord">
              <a:avLst>
                <a:gd name="adj1" fmla="val 16200000"/>
                <a:gd name="adj2" fmla="val 162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Volný tvar 74"/>
            <p:cNvSpPr/>
            <p:nvPr/>
          </p:nvSpPr>
          <p:spPr>
            <a:xfrm>
              <a:off x="7077396" y="4593267"/>
              <a:ext cx="1918317" cy="317118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Kapalinové můstky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6" name="Skupina 75"/>
          <p:cNvGrpSpPr/>
          <p:nvPr/>
        </p:nvGrpSpPr>
        <p:grpSpPr>
          <a:xfrm>
            <a:off x="179512" y="4920933"/>
            <a:ext cx="1539564" cy="317119"/>
            <a:chOff x="107504" y="4920933"/>
            <a:chExt cx="1539564" cy="317119"/>
          </a:xfrm>
        </p:grpSpPr>
        <p:sp>
          <p:nvSpPr>
            <p:cNvPr id="77" name="Volný tvar 76"/>
            <p:cNvSpPr/>
            <p:nvPr/>
          </p:nvSpPr>
          <p:spPr>
            <a:xfrm>
              <a:off x="490622" y="4920933"/>
              <a:ext cx="1156446" cy="285406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Brzdná síla</a:t>
              </a:r>
              <a:endParaRPr lang="en-US" b="1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8" name="Ovál 77"/>
            <p:cNvSpPr/>
            <p:nvPr/>
          </p:nvSpPr>
          <p:spPr>
            <a:xfrm>
              <a:off x="107504" y="4920933"/>
              <a:ext cx="317064" cy="31711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Tětiva 78"/>
            <p:cNvSpPr/>
            <p:nvPr/>
          </p:nvSpPr>
          <p:spPr>
            <a:xfrm>
              <a:off x="139210" y="4952644"/>
              <a:ext cx="253651" cy="253695"/>
            </a:xfrm>
            <a:prstGeom prst="chord">
              <a:avLst>
                <a:gd name="adj1" fmla="val 1800000"/>
                <a:gd name="adj2" fmla="val 900000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cxnSp>
        <p:nvCxnSpPr>
          <p:cNvPr id="80" name="Přímá spojnice 79"/>
          <p:cNvCxnSpPr/>
          <p:nvPr/>
        </p:nvCxnSpPr>
        <p:spPr>
          <a:xfrm flipV="1">
            <a:off x="0" y="4745529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ástupný symbol pro obsah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68097" y="2446116"/>
                <a:ext cx="3867864" cy="3600440"/>
              </a:xfrm>
            </p:spPr>
            <p:txBody>
              <a:bodyPr>
                <a:normAutofit/>
              </a:bodyPr>
              <a:lstStyle/>
              <a:p>
                <a:r>
                  <a:rPr lang="cs-CZ" dirty="0" err="1" smtClean="0"/>
                  <a:t>Poissonova</a:t>
                </a:r>
                <a:r>
                  <a:rPr lang="cs-CZ" dirty="0" smtClean="0"/>
                  <a:t> rovnice</a:t>
                </a:r>
                <a:endParaRPr lang="cs-CZ" dirty="0" smtClean="0">
                  <a:sym typeface="Wingdings" panose="05000000000000000000" pitchFamily="2" charset="2"/>
                </a:endParaRPr>
              </a:p>
              <a:p>
                <a:r>
                  <a:rPr lang="cs-CZ" dirty="0" smtClean="0">
                    <a:sym typeface="Wingdings" panose="05000000000000000000" pitchFamily="2" charset="2"/>
                  </a:rPr>
                  <a:t/>
                </a:r>
                <a:br>
                  <a:rPr lang="cs-CZ" dirty="0" smtClean="0">
                    <a:sym typeface="Wingdings" panose="05000000000000000000" pitchFamily="2" charset="2"/>
                  </a:rPr>
                </a:br>
                <a:endParaRPr lang="cs-CZ" dirty="0" smtClean="0">
                  <a:sym typeface="Wingdings" panose="05000000000000000000" pitchFamily="2" charset="2"/>
                </a:endParaRPr>
              </a:p>
              <a:p>
                <a:pPr marL="274320" lvl="2" indent="-91440">
                  <a:spcBef>
                    <a:spcPts val="1200"/>
                  </a:spcBef>
                  <a:spcAft>
                    <a:spcPts val="200"/>
                  </a:spcAft>
                  <a:buSzPct val="100000"/>
                  <a:buFont typeface="Tw Cen MT" panose="020B0602020104020603" pitchFamily="34" charset="0"/>
                  <a:buChar char=" "/>
                </a:pPr>
                <a14:m>
                  <m:oMath xmlns:m="http://schemas.openxmlformats.org/officeDocument/2006/math">
                    <m:r>
                      <a:rPr lang="en-US" sz="1300" i="1">
                        <a:latin typeface="Cambria Math"/>
                      </a:rPr>
                      <m:t>𝜀</m:t>
                    </m:r>
                    <m:d>
                      <m:d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3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300" dirty="0"/>
                  <a:t> </a:t>
                </a:r>
                <a:r>
                  <a:rPr lang="cs-CZ" sz="1300" dirty="0" smtClean="0"/>
                  <a:t> </a:t>
                </a:r>
                <a:r>
                  <a:rPr lang="en-US" sz="1300" dirty="0" smtClean="0"/>
                  <a:t>– </a:t>
                </a:r>
                <a:r>
                  <a:rPr lang="cs-CZ" sz="1300" dirty="0" smtClean="0"/>
                  <a:t>permitivita (závislá na poloze)</a:t>
                </a:r>
                <a:r>
                  <a:rPr lang="en-US" sz="1300" dirty="0"/>
                  <a:t/>
                </a:r>
                <a:br>
                  <a:rPr lang="en-US" sz="13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sz="13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300" dirty="0"/>
                  <a:t>   </a:t>
                </a:r>
                <a:r>
                  <a:rPr lang="cs-CZ" sz="1300" dirty="0" smtClean="0"/>
                  <a:t> </a:t>
                </a:r>
                <a:r>
                  <a:rPr lang="en-US" sz="1300" dirty="0" smtClean="0"/>
                  <a:t> </a:t>
                </a:r>
                <a:r>
                  <a:rPr lang="en-US" sz="1300" dirty="0"/>
                  <a:t>– </a:t>
                </a:r>
                <a:r>
                  <a:rPr lang="cs-CZ" sz="1300" dirty="0" smtClean="0"/>
                  <a:t>permitivita vakua</a:t>
                </a:r>
                <a:r>
                  <a:rPr lang="en-US" sz="1300" dirty="0"/>
                  <a:t/>
                </a:r>
                <a:br>
                  <a:rPr lang="en-US" sz="1300" dirty="0"/>
                </a:br>
                <a14:m>
                  <m:oMath xmlns:m="http://schemas.openxmlformats.org/officeDocument/2006/math">
                    <m:r>
                      <a:rPr lang="en-US" sz="1300" i="1">
                        <a:latin typeface="Cambria Math"/>
                      </a:rPr>
                      <m:t>𝜌</m:t>
                    </m:r>
                    <m:d>
                      <m:d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3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300" dirty="0"/>
                  <a:t> – </a:t>
                </a:r>
                <a:r>
                  <a:rPr lang="cs-CZ" sz="1300" dirty="0" smtClean="0"/>
                  <a:t>nábojová hustota </a:t>
                </a:r>
                <a:r>
                  <a:rPr lang="en-US" sz="1300" dirty="0" smtClean="0"/>
                  <a:t>(</a:t>
                </a:r>
                <a:r>
                  <a:rPr lang="cs-CZ" sz="1300" dirty="0" smtClean="0"/>
                  <a:t>závislá na poloze</a:t>
                </a:r>
                <a:r>
                  <a:rPr lang="en-US" sz="1300" dirty="0" smtClean="0"/>
                  <a:t>)</a:t>
                </a:r>
                <a:endParaRPr lang="en-US" sz="1300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57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68097" y="2446116"/>
                <a:ext cx="3867864" cy="3600440"/>
              </a:xfrm>
              <a:blipFill>
                <a:blip r:embed="rId6"/>
                <a:stretch>
                  <a:fillRect l="-473" t="-16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Zástupný symbol pro obsah 6"/>
          <p:cNvSpPr>
            <a:spLocks noGrp="1"/>
          </p:cNvSpPr>
          <p:nvPr>
            <p:ph sz="quarter" idx="4"/>
          </p:nvPr>
        </p:nvSpPr>
        <p:spPr>
          <a:xfrm>
            <a:off x="4491990" y="2446116"/>
            <a:ext cx="4400490" cy="3600440"/>
          </a:xfrm>
        </p:spPr>
        <p:txBody>
          <a:bodyPr>
            <a:normAutofit/>
          </a:bodyPr>
          <a:lstStyle/>
          <a:p>
            <a:pPr marL="173736" lvl="1" indent="0">
              <a:buNone/>
            </a:pPr>
            <a:r>
              <a:rPr lang="cs-CZ" sz="2000" dirty="0" smtClean="0"/>
              <a:t>Metoda konečných objemů (FVM)</a:t>
            </a:r>
            <a:endParaRPr lang="en-US" sz="2000" dirty="0"/>
          </a:p>
          <a:p>
            <a:pPr marL="516636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Parciální diferenciální rovnice</a:t>
            </a:r>
            <a:r>
              <a:rPr lang="en-US" sz="2000" dirty="0" smtClean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cs-CZ" sz="2000" dirty="0" smtClean="0">
                <a:sym typeface="Wingdings" panose="05000000000000000000" pitchFamily="2" charset="2"/>
              </a:rPr>
              <a:t>systém algebraických rovnic</a:t>
            </a:r>
            <a:endParaRPr lang="en-US" sz="2000" dirty="0">
              <a:sym typeface="Wingdings" panose="05000000000000000000" pitchFamily="2" charset="2"/>
            </a:endParaRPr>
          </a:p>
          <a:p>
            <a:pPr marL="516636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ym typeface="Wingdings" panose="05000000000000000000" pitchFamily="2" charset="2"/>
              </a:rPr>
              <a:t>Diskretizace výpočetní domény</a:t>
            </a:r>
            <a:endParaRPr lang="en-US" sz="2000" dirty="0">
              <a:sym typeface="Wingdings" panose="05000000000000000000" pitchFamily="2" charset="2"/>
            </a:endParaRPr>
          </a:p>
          <a:p>
            <a:pPr marL="699516" lvl="2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ym typeface="Wingdings" panose="05000000000000000000" pitchFamily="2" charset="2"/>
              </a:rPr>
              <a:t>Jeden konečný objem – uniformní fyzikální vlastnosti</a:t>
            </a:r>
            <a:endParaRPr lang="en-US" sz="2000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ovéPole 58"/>
              <p:cNvSpPr txBox="1"/>
              <p:nvPr/>
            </p:nvSpPr>
            <p:spPr>
              <a:xfrm>
                <a:off x="922648" y="2793690"/>
                <a:ext cx="3217304" cy="779326"/>
              </a:xfrm>
              <a:prstGeom prst="rect">
                <a:avLst/>
              </a:prstGeom>
              <a:solidFill>
                <a:srgbClr val="F8E4E6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smtClean="0">
                          <a:solidFill>
                            <a:schemeClr val="tx1"/>
                          </a:solidFill>
                          <a:latin typeface="Cambria Math"/>
                        </a:rPr>
                        <m:t>𝛻</m:t>
                      </m:r>
                      <m:r>
                        <a:rPr lang="cs-CZ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cs-CZ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𝜀</m:t>
                          </m:r>
                          <m:d>
                            <m:dPr>
                              <m:ctrlPr>
                                <a:rPr lang="cs-CZ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cs-CZ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𝛻</m:t>
                          </m:r>
                          <m:r>
                            <a:rPr lang="el-GR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𝜙</m:t>
                          </m:r>
                          <m:d>
                            <m:dPr>
                              <m:ctrlPr>
                                <a:rPr lang="cs-CZ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cs-CZ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cs-CZ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cs-CZ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cs-CZ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cs-CZ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ovéPol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48" y="2793690"/>
                <a:ext cx="3217304" cy="779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14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Matematický model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Elektrická síla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48" name="Skupina 47"/>
          <p:cNvGrpSpPr/>
          <p:nvPr/>
        </p:nvGrpSpPr>
        <p:grpSpPr>
          <a:xfrm>
            <a:off x="1996288" y="4920933"/>
            <a:ext cx="1979344" cy="1893954"/>
            <a:chOff x="1742331" y="4920933"/>
            <a:chExt cx="1979344" cy="1893954"/>
          </a:xfrm>
        </p:grpSpPr>
        <p:sp>
          <p:nvSpPr>
            <p:cNvPr id="51" name="Ovál 50"/>
            <p:cNvSpPr/>
            <p:nvPr/>
          </p:nvSpPr>
          <p:spPr>
            <a:xfrm>
              <a:off x="1742331" y="4920933"/>
              <a:ext cx="317064" cy="3171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Tětiva 51"/>
            <p:cNvSpPr/>
            <p:nvPr/>
          </p:nvSpPr>
          <p:spPr>
            <a:xfrm>
              <a:off x="1774037" y="4952644"/>
              <a:ext cx="253651" cy="253695"/>
            </a:xfrm>
            <a:prstGeom prst="chord">
              <a:avLst>
                <a:gd name="adj1" fmla="val 0"/>
                <a:gd name="adj2" fmla="val 1080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Volný tvar 64"/>
            <p:cNvSpPr/>
            <p:nvPr/>
          </p:nvSpPr>
          <p:spPr>
            <a:xfrm>
              <a:off x="2125449" y="5432014"/>
              <a:ext cx="1596226" cy="1382873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Elektrické pole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Náboj na částicích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Vybíjení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Rozmístění náboje</a:t>
              </a:r>
              <a:b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na částici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2125449" y="4920933"/>
              <a:ext cx="1453279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Elektrická síla</a:t>
              </a:r>
              <a:endParaRPr lang="en-US" b="1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4252844" y="4920932"/>
            <a:ext cx="2205343" cy="1845624"/>
            <a:chOff x="4238865" y="4920932"/>
            <a:chExt cx="2205343" cy="1845624"/>
          </a:xfrm>
        </p:grpSpPr>
        <p:sp>
          <p:nvSpPr>
            <p:cNvPr id="68" name="Ovál 67"/>
            <p:cNvSpPr/>
            <p:nvPr/>
          </p:nvSpPr>
          <p:spPr>
            <a:xfrm>
              <a:off x="4238865" y="4920932"/>
              <a:ext cx="317064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Tětiva 68"/>
            <p:cNvSpPr/>
            <p:nvPr/>
          </p:nvSpPr>
          <p:spPr>
            <a:xfrm>
              <a:off x="4270571" y="4952643"/>
              <a:ext cx="253651" cy="253695"/>
            </a:xfrm>
            <a:prstGeom prst="chord">
              <a:avLst>
                <a:gd name="adj1" fmla="val 19800000"/>
                <a:gd name="adj2" fmla="val 126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Volný tvar 69"/>
            <p:cNvSpPr/>
            <p:nvPr/>
          </p:nvSpPr>
          <p:spPr>
            <a:xfrm>
              <a:off x="4621982" y="5432014"/>
              <a:ext cx="1095534" cy="1334542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Nekontaktní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Kontaktní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4621982" y="4920933"/>
              <a:ext cx="1822226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Mezičásticové</a:t>
              </a: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síly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2" name="Skupina 71"/>
          <p:cNvGrpSpPr/>
          <p:nvPr/>
        </p:nvGrpSpPr>
        <p:grpSpPr>
          <a:xfrm>
            <a:off x="6735398" y="4920933"/>
            <a:ext cx="2301100" cy="317119"/>
            <a:chOff x="6694213" y="4593266"/>
            <a:chExt cx="2301500" cy="317119"/>
          </a:xfrm>
        </p:grpSpPr>
        <p:sp>
          <p:nvSpPr>
            <p:cNvPr id="73" name="Ovál 72"/>
            <p:cNvSpPr/>
            <p:nvPr/>
          </p:nvSpPr>
          <p:spPr>
            <a:xfrm>
              <a:off x="6694213" y="4593266"/>
              <a:ext cx="317119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Tětiva 73"/>
            <p:cNvSpPr/>
            <p:nvPr/>
          </p:nvSpPr>
          <p:spPr>
            <a:xfrm>
              <a:off x="6725925" y="4624977"/>
              <a:ext cx="253695" cy="253695"/>
            </a:xfrm>
            <a:prstGeom prst="chord">
              <a:avLst>
                <a:gd name="adj1" fmla="val 16200000"/>
                <a:gd name="adj2" fmla="val 162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Volný tvar 74"/>
            <p:cNvSpPr/>
            <p:nvPr/>
          </p:nvSpPr>
          <p:spPr>
            <a:xfrm>
              <a:off x="7077396" y="4593267"/>
              <a:ext cx="1918317" cy="317118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Kapalinové můstky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6" name="Skupina 75"/>
          <p:cNvGrpSpPr/>
          <p:nvPr/>
        </p:nvGrpSpPr>
        <p:grpSpPr>
          <a:xfrm>
            <a:off x="179512" y="4920933"/>
            <a:ext cx="1539564" cy="317119"/>
            <a:chOff x="107504" y="4920933"/>
            <a:chExt cx="1539564" cy="317119"/>
          </a:xfrm>
        </p:grpSpPr>
        <p:sp>
          <p:nvSpPr>
            <p:cNvPr id="77" name="Volný tvar 76"/>
            <p:cNvSpPr/>
            <p:nvPr/>
          </p:nvSpPr>
          <p:spPr>
            <a:xfrm>
              <a:off x="490622" y="4920933"/>
              <a:ext cx="1156446" cy="285406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Brzdná síla</a:t>
              </a:r>
              <a:endParaRPr lang="en-US" b="1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8" name="Ovál 77"/>
            <p:cNvSpPr/>
            <p:nvPr/>
          </p:nvSpPr>
          <p:spPr>
            <a:xfrm>
              <a:off x="107504" y="4920933"/>
              <a:ext cx="317064" cy="31711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Tětiva 78"/>
            <p:cNvSpPr/>
            <p:nvPr/>
          </p:nvSpPr>
          <p:spPr>
            <a:xfrm>
              <a:off x="139210" y="4952644"/>
              <a:ext cx="253651" cy="253695"/>
            </a:xfrm>
            <a:prstGeom prst="chord">
              <a:avLst>
                <a:gd name="adj1" fmla="val 1800000"/>
                <a:gd name="adj2" fmla="val 900000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cxnSp>
        <p:nvCxnSpPr>
          <p:cNvPr id="80" name="Přímá spojnice 79"/>
          <p:cNvCxnSpPr/>
          <p:nvPr/>
        </p:nvCxnSpPr>
        <p:spPr>
          <a:xfrm flipV="1">
            <a:off x="0" y="4745529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/>
        </p:nvGrpSpPr>
        <p:grpSpPr>
          <a:xfrm>
            <a:off x="1042372" y="2369719"/>
            <a:ext cx="7059257" cy="2408420"/>
            <a:chOff x="2507774" y="2479248"/>
            <a:chExt cx="6287984" cy="2145282"/>
          </a:xfrm>
        </p:grpSpPr>
        <p:grpSp>
          <p:nvGrpSpPr>
            <p:cNvPr id="23" name="Skupina 22"/>
            <p:cNvGrpSpPr/>
            <p:nvPr/>
          </p:nvGrpSpPr>
          <p:grpSpPr>
            <a:xfrm>
              <a:off x="2507774" y="2479248"/>
              <a:ext cx="6287984" cy="1867361"/>
              <a:chOff x="2505371" y="4548375"/>
              <a:chExt cx="6289076" cy="1867361"/>
            </a:xfrm>
          </p:grpSpPr>
          <p:grpSp>
            <p:nvGrpSpPr>
              <p:cNvPr id="24" name="Skupina 23"/>
              <p:cNvGrpSpPr/>
              <p:nvPr/>
            </p:nvGrpSpPr>
            <p:grpSpPr>
              <a:xfrm>
                <a:off x="2505371" y="4548375"/>
                <a:ext cx="6289076" cy="1867361"/>
                <a:chOff x="2505371" y="4548375"/>
                <a:chExt cx="6289076" cy="1867361"/>
              </a:xfrm>
            </p:grpSpPr>
            <p:grpSp>
              <p:nvGrpSpPr>
                <p:cNvPr id="30" name="Skupina 29"/>
                <p:cNvGrpSpPr/>
                <p:nvPr/>
              </p:nvGrpSpPr>
              <p:grpSpPr>
                <a:xfrm>
                  <a:off x="4679065" y="4562023"/>
                  <a:ext cx="1941689" cy="1853713"/>
                  <a:chOff x="4679065" y="4572482"/>
                  <a:chExt cx="1941689" cy="1853713"/>
                </a:xfrm>
              </p:grpSpPr>
              <p:sp>
                <p:nvSpPr>
                  <p:cNvPr id="41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4679065" y="4572482"/>
                    <a:ext cx="1941689" cy="1853713"/>
                  </a:xfrm>
                  <a:prstGeom prst="rect">
                    <a:avLst/>
                  </a:prstGeom>
                  <a:ln>
                    <a:solidFill>
                      <a:schemeClr val="accent2"/>
                    </a:solidFill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eaVert" wrap="square" lIns="36576" tIns="36576" rIns="36576" bIns="36576" numCol="1" anchor="t" anchorCtr="0" compatLnSpc="1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altLang="cs-CZ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43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52910" y="4800447"/>
                    <a:ext cx="1793999" cy="139778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1" name="Skupina 30"/>
                <p:cNvGrpSpPr/>
                <p:nvPr/>
              </p:nvGrpSpPr>
              <p:grpSpPr>
                <a:xfrm>
                  <a:off x="6851980" y="4562023"/>
                  <a:ext cx="1942467" cy="1853713"/>
                  <a:chOff x="2505371" y="4570164"/>
                  <a:chExt cx="1942467" cy="1853713"/>
                </a:xfrm>
              </p:grpSpPr>
              <p:sp>
                <p:nvSpPr>
                  <p:cNvPr id="3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2505371" y="4570164"/>
                    <a:ext cx="1942467" cy="1853713"/>
                  </a:xfrm>
                  <a:prstGeom prst="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 </a:t>
                    </a:r>
                    <a:endParaRPr kumimoji="0" lang="cs-CZ" altLang="cs-CZ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40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86729" y="4643562"/>
                    <a:ext cx="1779751" cy="170691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2" name="Skupina 31"/>
                <p:cNvGrpSpPr/>
                <p:nvPr/>
              </p:nvGrpSpPr>
              <p:grpSpPr>
                <a:xfrm>
                  <a:off x="2505371" y="4548375"/>
                  <a:ext cx="1942467" cy="1854000"/>
                  <a:chOff x="6883123" y="4558986"/>
                  <a:chExt cx="1942467" cy="1832804"/>
                </a:xfrm>
              </p:grpSpPr>
              <p:sp>
                <p:nvSpPr>
                  <p:cNvPr id="3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883123" y="4558986"/>
                    <a:ext cx="1942467" cy="1832804"/>
                  </a:xfrm>
                  <a:prstGeom prst="rect">
                    <a:avLst/>
                  </a:prstGeom>
                  <a:ln>
                    <a:solidFill>
                      <a:schemeClr val="accent2"/>
                    </a:solidFill>
                    <a:headEnd/>
                    <a:tailEnd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altLang="cs-CZ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38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09126" y="4634097"/>
                    <a:ext cx="1890460" cy="170956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34" name="AutoShape 41"/>
                <p:cNvSpPr>
                  <a:spLocks noChangeArrowheads="1"/>
                </p:cNvSpPr>
                <p:nvPr/>
              </p:nvSpPr>
              <p:spPr bwMode="auto">
                <a:xfrm rot="5400000">
                  <a:off x="4239966" y="5546437"/>
                  <a:ext cx="564444" cy="4881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0799" dir="18900048" algn="tl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600"/>
                </a:p>
              </p:txBody>
            </p:sp>
            <p:sp>
              <p:nvSpPr>
                <p:cNvPr id="35" name="AutoShape 42"/>
                <p:cNvSpPr>
                  <a:spLocks noChangeArrowheads="1"/>
                </p:cNvSpPr>
                <p:nvPr/>
              </p:nvSpPr>
              <p:spPr bwMode="auto">
                <a:xfrm rot="5400000">
                  <a:off x="6423004" y="5546437"/>
                  <a:ext cx="564444" cy="4881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0799" dir="18900048" algn="tl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600"/>
                </a:p>
              </p:txBody>
            </p:sp>
          </p:grpSp>
          <p:grpSp>
            <p:nvGrpSpPr>
              <p:cNvPr id="25" name="Skupina 24"/>
              <p:cNvGrpSpPr/>
              <p:nvPr/>
            </p:nvGrpSpPr>
            <p:grpSpPr>
              <a:xfrm>
                <a:off x="3349396" y="4941652"/>
                <a:ext cx="657840" cy="1426316"/>
                <a:chOff x="6144543" y="2794379"/>
                <a:chExt cx="1859831" cy="4032448"/>
              </a:xfrm>
            </p:grpSpPr>
            <p:sp>
              <p:nvSpPr>
                <p:cNvPr id="26" name="Ovál 25"/>
                <p:cNvSpPr/>
                <p:nvPr/>
              </p:nvSpPr>
              <p:spPr>
                <a:xfrm>
                  <a:off x="6144543" y="2794379"/>
                  <a:ext cx="1224349" cy="1224136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7" name="Oblouk 26"/>
                <p:cNvSpPr/>
                <p:nvPr/>
              </p:nvSpPr>
              <p:spPr>
                <a:xfrm>
                  <a:off x="6715322" y="4785216"/>
                  <a:ext cx="1224213" cy="1224000"/>
                </a:xfrm>
                <a:prstGeom prst="arc">
                  <a:avLst>
                    <a:gd name="adj1" fmla="val 7931092"/>
                    <a:gd name="adj2" fmla="val 2221256"/>
                  </a:avLst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8" name="Oblouk 27"/>
                <p:cNvSpPr/>
                <p:nvPr/>
              </p:nvSpPr>
              <p:spPr>
                <a:xfrm rot="10800000">
                  <a:off x="6780161" y="5602827"/>
                  <a:ext cx="1224213" cy="1224000"/>
                </a:xfrm>
                <a:prstGeom prst="arc">
                  <a:avLst>
                    <a:gd name="adj1" fmla="val 7931092"/>
                    <a:gd name="adj2" fmla="val 2221256"/>
                  </a:avLst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</p:grpSp>
        </p:grpSp>
        <p:sp>
          <p:nvSpPr>
            <p:cNvPr id="45" name="TextovéPole 44"/>
            <p:cNvSpPr txBox="1"/>
            <p:nvPr/>
          </p:nvSpPr>
          <p:spPr>
            <a:xfrm>
              <a:off x="2692437" y="4295547"/>
              <a:ext cx="1689951" cy="328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accent2"/>
                  </a:solidFill>
                </a:rPr>
                <a:t>Diskretizace</a:t>
              </a:r>
              <a:endParaRPr lang="cs-CZ" dirty="0">
                <a:solidFill>
                  <a:schemeClr val="accent2"/>
                </a:solidFill>
              </a:endParaRPr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4661528" y="4295550"/>
              <a:ext cx="1980476" cy="328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accent2"/>
                  </a:solidFill>
                </a:rPr>
                <a:t>Pole el. potenciálu</a:t>
              </a:r>
              <a:endParaRPr lang="cs-CZ" dirty="0">
                <a:solidFill>
                  <a:schemeClr val="accent2"/>
                </a:solidFill>
              </a:endParaRP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6899155" y="4295547"/>
              <a:ext cx="1851075" cy="328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bg1">
                      <a:lumMod val="50000"/>
                    </a:schemeClr>
                  </a:solidFill>
                </a:rPr>
                <a:t>Intenzita el. pole</a:t>
              </a:r>
              <a:endParaRPr lang="cs-CZ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08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Matematický model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Elektrická síla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48" name="Skupina 47"/>
          <p:cNvGrpSpPr/>
          <p:nvPr/>
        </p:nvGrpSpPr>
        <p:grpSpPr>
          <a:xfrm>
            <a:off x="1996288" y="4920933"/>
            <a:ext cx="1979344" cy="1893954"/>
            <a:chOff x="1742331" y="4920933"/>
            <a:chExt cx="1979344" cy="1893954"/>
          </a:xfrm>
        </p:grpSpPr>
        <p:sp>
          <p:nvSpPr>
            <p:cNvPr id="51" name="Ovál 50"/>
            <p:cNvSpPr/>
            <p:nvPr/>
          </p:nvSpPr>
          <p:spPr>
            <a:xfrm>
              <a:off x="1742331" y="4920933"/>
              <a:ext cx="317064" cy="3171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Tětiva 51"/>
            <p:cNvSpPr/>
            <p:nvPr/>
          </p:nvSpPr>
          <p:spPr>
            <a:xfrm>
              <a:off x="1774037" y="4952644"/>
              <a:ext cx="253651" cy="253695"/>
            </a:xfrm>
            <a:prstGeom prst="chord">
              <a:avLst>
                <a:gd name="adj1" fmla="val 0"/>
                <a:gd name="adj2" fmla="val 1080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Volný tvar 64"/>
            <p:cNvSpPr/>
            <p:nvPr/>
          </p:nvSpPr>
          <p:spPr>
            <a:xfrm>
              <a:off x="2125449" y="5432014"/>
              <a:ext cx="1596226" cy="1382873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Elektrické pole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Náboj na částicích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Vybíjení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Rozmístění náboje</a:t>
              </a:r>
              <a:b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na částici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2125449" y="4920933"/>
              <a:ext cx="1453279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Elektrická síla</a:t>
              </a:r>
              <a:endParaRPr lang="en-US" b="1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4252844" y="4920932"/>
            <a:ext cx="2205343" cy="1845624"/>
            <a:chOff x="4238865" y="4920932"/>
            <a:chExt cx="2205343" cy="1845624"/>
          </a:xfrm>
        </p:grpSpPr>
        <p:sp>
          <p:nvSpPr>
            <p:cNvPr id="68" name="Ovál 67"/>
            <p:cNvSpPr/>
            <p:nvPr/>
          </p:nvSpPr>
          <p:spPr>
            <a:xfrm>
              <a:off x="4238865" y="4920932"/>
              <a:ext cx="317064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Tětiva 68"/>
            <p:cNvSpPr/>
            <p:nvPr/>
          </p:nvSpPr>
          <p:spPr>
            <a:xfrm>
              <a:off x="4270571" y="4952643"/>
              <a:ext cx="253651" cy="253695"/>
            </a:xfrm>
            <a:prstGeom prst="chord">
              <a:avLst>
                <a:gd name="adj1" fmla="val 19800000"/>
                <a:gd name="adj2" fmla="val 126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Volný tvar 69"/>
            <p:cNvSpPr/>
            <p:nvPr/>
          </p:nvSpPr>
          <p:spPr>
            <a:xfrm>
              <a:off x="4621982" y="5432014"/>
              <a:ext cx="1095534" cy="1334542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Nekontaktní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Kontaktní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4621982" y="4920933"/>
              <a:ext cx="1822226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Mezičásticové</a:t>
              </a: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síly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2" name="Skupina 71"/>
          <p:cNvGrpSpPr/>
          <p:nvPr/>
        </p:nvGrpSpPr>
        <p:grpSpPr>
          <a:xfrm>
            <a:off x="6735398" y="4920933"/>
            <a:ext cx="2301100" cy="317119"/>
            <a:chOff x="6694213" y="4593266"/>
            <a:chExt cx="2301500" cy="317119"/>
          </a:xfrm>
        </p:grpSpPr>
        <p:sp>
          <p:nvSpPr>
            <p:cNvPr id="73" name="Ovál 72"/>
            <p:cNvSpPr/>
            <p:nvPr/>
          </p:nvSpPr>
          <p:spPr>
            <a:xfrm>
              <a:off x="6694213" y="4593266"/>
              <a:ext cx="317119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Tětiva 73"/>
            <p:cNvSpPr/>
            <p:nvPr/>
          </p:nvSpPr>
          <p:spPr>
            <a:xfrm>
              <a:off x="6725925" y="4624977"/>
              <a:ext cx="253695" cy="253695"/>
            </a:xfrm>
            <a:prstGeom prst="chord">
              <a:avLst>
                <a:gd name="adj1" fmla="val 16200000"/>
                <a:gd name="adj2" fmla="val 162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Volný tvar 74"/>
            <p:cNvSpPr/>
            <p:nvPr/>
          </p:nvSpPr>
          <p:spPr>
            <a:xfrm>
              <a:off x="7077396" y="4593267"/>
              <a:ext cx="1918317" cy="317118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Kapalinové můstky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6" name="Skupina 75"/>
          <p:cNvGrpSpPr/>
          <p:nvPr/>
        </p:nvGrpSpPr>
        <p:grpSpPr>
          <a:xfrm>
            <a:off x="179512" y="4920933"/>
            <a:ext cx="1539564" cy="317119"/>
            <a:chOff x="107504" y="4920933"/>
            <a:chExt cx="1539564" cy="317119"/>
          </a:xfrm>
        </p:grpSpPr>
        <p:sp>
          <p:nvSpPr>
            <p:cNvPr id="77" name="Volný tvar 76"/>
            <p:cNvSpPr/>
            <p:nvPr/>
          </p:nvSpPr>
          <p:spPr>
            <a:xfrm>
              <a:off x="490622" y="4920933"/>
              <a:ext cx="1156446" cy="285406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Brzdná síla</a:t>
              </a:r>
              <a:endParaRPr lang="en-US" b="1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8" name="Ovál 77"/>
            <p:cNvSpPr/>
            <p:nvPr/>
          </p:nvSpPr>
          <p:spPr>
            <a:xfrm>
              <a:off x="107504" y="4920933"/>
              <a:ext cx="317064" cy="31711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Tětiva 78"/>
            <p:cNvSpPr/>
            <p:nvPr/>
          </p:nvSpPr>
          <p:spPr>
            <a:xfrm>
              <a:off x="139210" y="4952644"/>
              <a:ext cx="253651" cy="253695"/>
            </a:xfrm>
            <a:prstGeom prst="chord">
              <a:avLst>
                <a:gd name="adj1" fmla="val 1800000"/>
                <a:gd name="adj2" fmla="val 900000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cxnSp>
        <p:nvCxnSpPr>
          <p:cNvPr id="80" name="Přímá spojnice 79"/>
          <p:cNvCxnSpPr/>
          <p:nvPr/>
        </p:nvCxnSpPr>
        <p:spPr>
          <a:xfrm flipV="1">
            <a:off x="0" y="4745529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/>
        </p:nvGrpSpPr>
        <p:grpSpPr>
          <a:xfrm>
            <a:off x="1042372" y="2369719"/>
            <a:ext cx="7059257" cy="2453721"/>
            <a:chOff x="2507774" y="2479248"/>
            <a:chExt cx="6287984" cy="2185634"/>
          </a:xfrm>
        </p:grpSpPr>
        <p:grpSp>
          <p:nvGrpSpPr>
            <p:cNvPr id="23" name="Skupina 22"/>
            <p:cNvGrpSpPr/>
            <p:nvPr/>
          </p:nvGrpSpPr>
          <p:grpSpPr>
            <a:xfrm>
              <a:off x="2507774" y="2479248"/>
              <a:ext cx="6287984" cy="1867361"/>
              <a:chOff x="2505371" y="4548375"/>
              <a:chExt cx="6289076" cy="1867361"/>
            </a:xfrm>
          </p:grpSpPr>
          <p:grpSp>
            <p:nvGrpSpPr>
              <p:cNvPr id="24" name="Skupina 23"/>
              <p:cNvGrpSpPr/>
              <p:nvPr/>
            </p:nvGrpSpPr>
            <p:grpSpPr>
              <a:xfrm>
                <a:off x="2505371" y="4548375"/>
                <a:ext cx="6289076" cy="1867361"/>
                <a:chOff x="2505371" y="4548375"/>
                <a:chExt cx="6289076" cy="1867361"/>
              </a:xfrm>
            </p:grpSpPr>
            <p:grpSp>
              <p:nvGrpSpPr>
                <p:cNvPr id="30" name="Skupina 29"/>
                <p:cNvGrpSpPr/>
                <p:nvPr/>
              </p:nvGrpSpPr>
              <p:grpSpPr>
                <a:xfrm>
                  <a:off x="4679065" y="4562023"/>
                  <a:ext cx="1941689" cy="1853713"/>
                  <a:chOff x="4679065" y="4572482"/>
                  <a:chExt cx="1941689" cy="1853713"/>
                </a:xfrm>
              </p:grpSpPr>
              <p:sp>
                <p:nvSpPr>
                  <p:cNvPr id="41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4679065" y="4572482"/>
                    <a:ext cx="1941689" cy="1853713"/>
                  </a:xfrm>
                  <a:prstGeom prst="rect">
                    <a:avLst/>
                  </a:prstGeom>
                  <a:ln>
                    <a:solidFill>
                      <a:schemeClr val="accent2"/>
                    </a:solidFill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eaVert" wrap="square" lIns="36576" tIns="36576" rIns="36576" bIns="36576" numCol="1" anchor="t" anchorCtr="0" compatLnSpc="1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altLang="cs-CZ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43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752910" y="4800447"/>
                    <a:ext cx="1793999" cy="139778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1" name="Skupina 30"/>
                <p:cNvGrpSpPr/>
                <p:nvPr/>
              </p:nvGrpSpPr>
              <p:grpSpPr>
                <a:xfrm>
                  <a:off x="6851980" y="4562023"/>
                  <a:ext cx="1942467" cy="1853713"/>
                  <a:chOff x="2505371" y="4570164"/>
                  <a:chExt cx="1942467" cy="1853713"/>
                </a:xfrm>
              </p:grpSpPr>
              <p:sp>
                <p:nvSpPr>
                  <p:cNvPr id="3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2505371" y="4570164"/>
                    <a:ext cx="1942467" cy="1853713"/>
                  </a:xfrm>
                  <a:prstGeom prst="rect">
                    <a:avLst/>
                  </a:prstGeom>
                  <a:ln>
                    <a:solidFill>
                      <a:schemeClr val="accent2"/>
                    </a:solidFill>
                    <a:headEnd/>
                    <a:tailEnd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 </a:t>
                    </a:r>
                    <a:endParaRPr kumimoji="0" lang="cs-CZ" altLang="cs-CZ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40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86729" y="4643562"/>
                    <a:ext cx="1779751" cy="170691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2" name="Skupina 31"/>
                <p:cNvGrpSpPr/>
                <p:nvPr/>
              </p:nvGrpSpPr>
              <p:grpSpPr>
                <a:xfrm>
                  <a:off x="2505371" y="4548375"/>
                  <a:ext cx="1942467" cy="1854000"/>
                  <a:chOff x="6883123" y="4558986"/>
                  <a:chExt cx="1942467" cy="1832804"/>
                </a:xfrm>
              </p:grpSpPr>
              <p:sp>
                <p:nvSpPr>
                  <p:cNvPr id="3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883123" y="4558986"/>
                    <a:ext cx="1942467" cy="1832804"/>
                  </a:xfrm>
                  <a:prstGeom prst="rect">
                    <a:avLst/>
                  </a:prstGeom>
                  <a:ln>
                    <a:solidFill>
                      <a:schemeClr val="accent2"/>
                    </a:solidFill>
                    <a:headEnd/>
                    <a:tailEnd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cs-CZ" altLang="cs-CZ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pic>
                <p:nvPicPr>
                  <p:cNvPr id="38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09126" y="4634097"/>
                    <a:ext cx="1890460" cy="170956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34" name="AutoShape 41"/>
                <p:cNvSpPr>
                  <a:spLocks noChangeArrowheads="1"/>
                </p:cNvSpPr>
                <p:nvPr/>
              </p:nvSpPr>
              <p:spPr bwMode="auto">
                <a:xfrm rot="5400000">
                  <a:off x="4239966" y="5546437"/>
                  <a:ext cx="564444" cy="4881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0799" dir="18900048" algn="tl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600"/>
                </a:p>
              </p:txBody>
            </p:sp>
            <p:sp>
              <p:nvSpPr>
                <p:cNvPr id="35" name="AutoShape 42"/>
                <p:cNvSpPr>
                  <a:spLocks noChangeArrowheads="1"/>
                </p:cNvSpPr>
                <p:nvPr/>
              </p:nvSpPr>
              <p:spPr bwMode="auto">
                <a:xfrm rot="5400000">
                  <a:off x="6423004" y="5546437"/>
                  <a:ext cx="564444" cy="4881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50799" dir="18900048" algn="tl" rotWithShape="0">
                          <a:srgbClr val="00000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600"/>
                </a:p>
              </p:txBody>
            </p:sp>
          </p:grpSp>
          <p:grpSp>
            <p:nvGrpSpPr>
              <p:cNvPr id="25" name="Skupina 24"/>
              <p:cNvGrpSpPr/>
              <p:nvPr/>
            </p:nvGrpSpPr>
            <p:grpSpPr>
              <a:xfrm>
                <a:off x="3349396" y="4941652"/>
                <a:ext cx="657840" cy="1426316"/>
                <a:chOff x="6144543" y="2794379"/>
                <a:chExt cx="1859831" cy="4032448"/>
              </a:xfrm>
            </p:grpSpPr>
            <p:sp>
              <p:nvSpPr>
                <p:cNvPr id="26" name="Ovál 25"/>
                <p:cNvSpPr/>
                <p:nvPr/>
              </p:nvSpPr>
              <p:spPr>
                <a:xfrm>
                  <a:off x="6144543" y="2794379"/>
                  <a:ext cx="1224349" cy="1224136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7" name="Oblouk 26"/>
                <p:cNvSpPr/>
                <p:nvPr/>
              </p:nvSpPr>
              <p:spPr>
                <a:xfrm>
                  <a:off x="6715322" y="4785216"/>
                  <a:ext cx="1224213" cy="1224000"/>
                </a:xfrm>
                <a:prstGeom prst="arc">
                  <a:avLst>
                    <a:gd name="adj1" fmla="val 7931092"/>
                    <a:gd name="adj2" fmla="val 2221256"/>
                  </a:avLst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8" name="Oblouk 27"/>
                <p:cNvSpPr/>
                <p:nvPr/>
              </p:nvSpPr>
              <p:spPr>
                <a:xfrm rot="10800000">
                  <a:off x="6780161" y="5602827"/>
                  <a:ext cx="1224213" cy="1224000"/>
                </a:xfrm>
                <a:prstGeom prst="arc">
                  <a:avLst>
                    <a:gd name="adj1" fmla="val 7931092"/>
                    <a:gd name="adj2" fmla="val 2221256"/>
                  </a:avLst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lt1"/>
                    </a:solidFill>
                  </a:endParaRPr>
                </a:p>
              </p:txBody>
            </p:sp>
          </p:grpSp>
        </p:grpSp>
        <p:sp>
          <p:nvSpPr>
            <p:cNvPr id="45" name="TextovéPole 44"/>
            <p:cNvSpPr txBox="1"/>
            <p:nvPr/>
          </p:nvSpPr>
          <p:spPr>
            <a:xfrm>
              <a:off x="2692437" y="4295547"/>
              <a:ext cx="1689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accent2"/>
                  </a:solidFill>
                </a:rPr>
                <a:t>Diskretizace</a:t>
              </a:r>
              <a:endParaRPr lang="cs-CZ" dirty="0">
                <a:solidFill>
                  <a:schemeClr val="accent2"/>
                </a:solidFill>
              </a:endParaRPr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4661528" y="4295550"/>
              <a:ext cx="1980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accent2"/>
                  </a:solidFill>
                </a:rPr>
                <a:t>Pole el. potenciálu</a:t>
              </a:r>
              <a:endParaRPr lang="cs-CZ" dirty="0">
                <a:solidFill>
                  <a:schemeClr val="accent2"/>
                </a:solidFill>
              </a:endParaRP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6899155" y="4295547"/>
              <a:ext cx="1851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accent2"/>
                  </a:solidFill>
                </a:rPr>
                <a:t>Intenzita el. pole</a:t>
              </a:r>
              <a:endParaRPr lang="cs-CZ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8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Matematický model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Mezičásticové</a:t>
            </a:r>
            <a:r>
              <a:rPr lang="cs-CZ" dirty="0" smtClean="0"/>
              <a:t> síly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68096" y="2446115"/>
            <a:ext cx="5567741" cy="2299413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Nekontaktní</a:t>
            </a:r>
            <a:r>
              <a:rPr lang="en-US" sz="2400" dirty="0" smtClean="0"/>
              <a:t> </a:t>
            </a:r>
            <a:endParaRPr lang="en-US" sz="2400" dirty="0"/>
          </a:p>
          <a:p>
            <a:pPr lvl="1"/>
            <a:r>
              <a:rPr lang="en-US" sz="2000" dirty="0" smtClean="0"/>
              <a:t>Van der Waals</a:t>
            </a:r>
            <a:r>
              <a:rPr lang="cs-CZ" sz="2000" dirty="0" smtClean="0"/>
              <a:t>ova síla</a:t>
            </a:r>
            <a:endParaRPr lang="en-US" sz="2000" dirty="0"/>
          </a:p>
          <a:p>
            <a:r>
              <a:rPr lang="cs-CZ" sz="2400" dirty="0" smtClean="0"/>
              <a:t>Kontaktní</a:t>
            </a:r>
            <a:endParaRPr lang="en-US" sz="2400" dirty="0"/>
          </a:p>
          <a:p>
            <a:pPr lvl="1"/>
            <a:r>
              <a:rPr lang="cs-CZ" sz="2000" dirty="0" smtClean="0"/>
              <a:t>Zmražený dopad</a:t>
            </a:r>
          </a:p>
          <a:p>
            <a:pPr marL="128019" lvl="1" indent="0">
              <a:buNone/>
            </a:pPr>
            <a:r>
              <a:rPr lang="cs-CZ" sz="2000" dirty="0" smtClean="0"/>
              <a:t>nebo</a:t>
            </a:r>
          </a:p>
          <a:p>
            <a:pPr lvl="1"/>
            <a:r>
              <a:rPr lang="cs-CZ" sz="2000" dirty="0" smtClean="0"/>
              <a:t>Model elastických adhezivních částic</a:t>
            </a:r>
          </a:p>
          <a:p>
            <a:pPr lvl="1"/>
            <a:endParaRPr lang="en-US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1996288" y="4920933"/>
            <a:ext cx="1979344" cy="1893954"/>
            <a:chOff x="1742331" y="4920933"/>
            <a:chExt cx="1979344" cy="1893954"/>
          </a:xfrm>
        </p:grpSpPr>
        <p:sp>
          <p:nvSpPr>
            <p:cNvPr id="24" name="Ovál 23"/>
            <p:cNvSpPr/>
            <p:nvPr/>
          </p:nvSpPr>
          <p:spPr>
            <a:xfrm>
              <a:off x="1742331" y="4920933"/>
              <a:ext cx="317064" cy="317119"/>
            </a:xfrm>
            <a:prstGeom prst="ellipse">
              <a:avLst/>
            </a:prstGeom>
            <a:solidFill>
              <a:srgbClr val="FFFF66"/>
            </a:solidFill>
            <a:ln>
              <a:solidFill>
                <a:srgbClr val="FFFF99"/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ětiva 24"/>
            <p:cNvSpPr/>
            <p:nvPr/>
          </p:nvSpPr>
          <p:spPr>
            <a:xfrm>
              <a:off x="1774037" y="4952644"/>
              <a:ext cx="253651" cy="253695"/>
            </a:xfrm>
            <a:prstGeom prst="chord">
              <a:avLst>
                <a:gd name="adj1" fmla="val 0"/>
                <a:gd name="adj2" fmla="val 1080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Volný tvar 25"/>
            <p:cNvSpPr/>
            <p:nvPr/>
          </p:nvSpPr>
          <p:spPr>
            <a:xfrm>
              <a:off x="2125449" y="5432014"/>
              <a:ext cx="1596226" cy="1382873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Elektrické pole</a:t>
              </a:r>
              <a:endParaRPr lang="en-US" sz="16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Náboj na částicích</a:t>
              </a:r>
              <a:endParaRPr lang="en-US" sz="16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Vybíjení</a:t>
              </a:r>
              <a:endParaRPr lang="en-US" sz="1600" kern="1200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Rozmístění náboje</a:t>
              </a:r>
              <a:b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na částici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Volný tvar 26"/>
            <p:cNvSpPr/>
            <p:nvPr/>
          </p:nvSpPr>
          <p:spPr>
            <a:xfrm>
              <a:off x="2125449" y="4920933"/>
              <a:ext cx="1453279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Elektrická síla</a:t>
              </a:r>
              <a:endParaRPr lang="en-US" b="1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4252844" y="4920932"/>
            <a:ext cx="2205343" cy="1845624"/>
            <a:chOff x="4238865" y="4920932"/>
            <a:chExt cx="2205343" cy="1845624"/>
          </a:xfrm>
        </p:grpSpPr>
        <p:sp>
          <p:nvSpPr>
            <p:cNvPr id="29" name="Ovál 28"/>
            <p:cNvSpPr/>
            <p:nvPr/>
          </p:nvSpPr>
          <p:spPr>
            <a:xfrm>
              <a:off x="4238865" y="4920932"/>
              <a:ext cx="317064" cy="3171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ětiva 29"/>
            <p:cNvSpPr/>
            <p:nvPr/>
          </p:nvSpPr>
          <p:spPr>
            <a:xfrm>
              <a:off x="4270571" y="4952643"/>
              <a:ext cx="253651" cy="253695"/>
            </a:xfrm>
            <a:prstGeom prst="chord">
              <a:avLst>
                <a:gd name="adj1" fmla="val 19800000"/>
                <a:gd name="adj2" fmla="val 1260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Volný tvar 30"/>
            <p:cNvSpPr/>
            <p:nvPr/>
          </p:nvSpPr>
          <p:spPr>
            <a:xfrm>
              <a:off x="4621982" y="5432014"/>
              <a:ext cx="1095534" cy="1334542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Nekontaktní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Kontaktní</a:t>
              </a:r>
              <a:endPara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4621982" y="4920933"/>
              <a:ext cx="1822226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Mezičásticové</a:t>
              </a:r>
              <a:r>
                <a:rPr lang="cs-CZ" b="1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síly</a:t>
              </a:r>
              <a:endParaRPr lang="en-US" b="1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6735398" y="4920933"/>
            <a:ext cx="2301100" cy="317119"/>
            <a:chOff x="6694213" y="4593266"/>
            <a:chExt cx="2301500" cy="317119"/>
          </a:xfrm>
        </p:grpSpPr>
        <p:sp>
          <p:nvSpPr>
            <p:cNvPr id="34" name="Ovál 33"/>
            <p:cNvSpPr/>
            <p:nvPr/>
          </p:nvSpPr>
          <p:spPr>
            <a:xfrm>
              <a:off x="6694213" y="4593266"/>
              <a:ext cx="317119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ětiva 34"/>
            <p:cNvSpPr/>
            <p:nvPr/>
          </p:nvSpPr>
          <p:spPr>
            <a:xfrm>
              <a:off x="6725925" y="4624977"/>
              <a:ext cx="253695" cy="253695"/>
            </a:xfrm>
            <a:prstGeom prst="chord">
              <a:avLst>
                <a:gd name="adj1" fmla="val 16200000"/>
                <a:gd name="adj2" fmla="val 162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Volný tvar 35"/>
            <p:cNvSpPr/>
            <p:nvPr/>
          </p:nvSpPr>
          <p:spPr>
            <a:xfrm>
              <a:off x="7077396" y="4593267"/>
              <a:ext cx="1918317" cy="317118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Kapalinové můstky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179512" y="4920933"/>
            <a:ext cx="1539564" cy="317119"/>
            <a:chOff x="107504" y="4920933"/>
            <a:chExt cx="1539564" cy="317119"/>
          </a:xfrm>
        </p:grpSpPr>
        <p:sp>
          <p:nvSpPr>
            <p:cNvPr id="38" name="Volný tvar 37"/>
            <p:cNvSpPr/>
            <p:nvPr/>
          </p:nvSpPr>
          <p:spPr>
            <a:xfrm>
              <a:off x="490622" y="4920933"/>
              <a:ext cx="1156446" cy="285406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Brzdná síla</a:t>
              </a:r>
              <a:endParaRPr lang="en-US" b="1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9" name="Ovál 38"/>
            <p:cNvSpPr/>
            <p:nvPr/>
          </p:nvSpPr>
          <p:spPr>
            <a:xfrm>
              <a:off x="107504" y="4920933"/>
              <a:ext cx="317064" cy="31711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ětiva 39"/>
            <p:cNvSpPr/>
            <p:nvPr/>
          </p:nvSpPr>
          <p:spPr>
            <a:xfrm>
              <a:off x="139210" y="4952644"/>
              <a:ext cx="253651" cy="253695"/>
            </a:xfrm>
            <a:prstGeom prst="chord">
              <a:avLst>
                <a:gd name="adj1" fmla="val 1800000"/>
                <a:gd name="adj2" fmla="val 900000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cxnSp>
        <p:nvCxnSpPr>
          <p:cNvPr id="41" name="Přímá spojnice 40"/>
          <p:cNvCxnSpPr/>
          <p:nvPr/>
        </p:nvCxnSpPr>
        <p:spPr>
          <a:xfrm flipV="1">
            <a:off x="0" y="4745529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 rot="16200000">
            <a:off x="4278234" y="3767792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59" tIns="10159" rIns="10160" bIns="10160" numCol="1" spcCol="1270" anchor="b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/>
              <a:t> </a:t>
            </a:r>
            <a:endParaRPr lang="cs-CZ" sz="1600" kern="1200" dirty="0"/>
          </a:p>
        </p:txBody>
      </p:sp>
      <p:sp>
        <p:nvSpPr>
          <p:cNvPr id="18" name="Volný tvar 17"/>
          <p:cNvSpPr/>
          <p:nvPr/>
        </p:nvSpPr>
        <p:spPr>
          <a:xfrm rot="16200000">
            <a:off x="5821484" y="3767792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59" tIns="10159" rIns="10160" bIns="10160" numCol="1" spcCol="1270" anchor="b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/>
              <a:t> </a:t>
            </a:r>
            <a:endParaRPr lang="cs-CZ" sz="1600" kern="1200" dirty="0"/>
          </a:p>
        </p:txBody>
      </p:sp>
      <p:sp>
        <p:nvSpPr>
          <p:cNvPr id="132" name="Volný tvar 131"/>
          <p:cNvSpPr/>
          <p:nvPr/>
        </p:nvSpPr>
        <p:spPr>
          <a:xfrm rot="16200000">
            <a:off x="3419604" y="3891440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29" tIns="11429" rIns="11430" bIns="11430" numCol="1" spcCol="1270" anchor="b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800" kern="1200" dirty="0" smtClean="0"/>
              <a:t> </a:t>
            </a:r>
            <a:endParaRPr lang="cs-CZ" sz="1800" kern="1200" dirty="0"/>
          </a:p>
        </p:txBody>
      </p:sp>
      <p:sp>
        <p:nvSpPr>
          <p:cNvPr id="134" name="Volný tvar 133"/>
          <p:cNvSpPr/>
          <p:nvPr/>
        </p:nvSpPr>
        <p:spPr>
          <a:xfrm rot="16200000">
            <a:off x="4962854" y="3891440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29" tIns="11429" rIns="11430" bIns="11430" numCol="1" spcCol="1270" anchor="b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800" kern="1200" dirty="0" smtClean="0"/>
              <a:t> </a:t>
            </a:r>
            <a:endParaRPr lang="cs-CZ" sz="1800" kern="1200" dirty="0"/>
          </a:p>
        </p:txBody>
      </p:sp>
    </p:spTree>
    <p:extLst>
      <p:ext uri="{BB962C8B-B14F-4D97-AF65-F5344CB8AC3E}">
        <p14:creationId xmlns:p14="http://schemas.microsoft.com/office/powerpoint/2010/main" val="13737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Matematický model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Vybíjení po dopadu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68096" y="2446116"/>
                <a:ext cx="7692335" cy="36004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dirty="0" smtClean="0"/>
                  <a:t>Bilance náboje na částici</a:t>
                </a:r>
                <a:r>
                  <a:rPr lang="en-US" dirty="0" smtClean="0"/>
                  <a:t>: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cs-CZ" dirty="0" smtClean="0"/>
                  <a:t>AKUMULACE </a:t>
                </a:r>
                <a:r>
                  <a:rPr lang="en-US" dirty="0" smtClean="0"/>
                  <a:t>=</a:t>
                </a:r>
                <a:r>
                  <a:rPr lang="cs-CZ" dirty="0" smtClean="0"/>
                  <a:t>VSTUP – </a:t>
                </a:r>
                <a:r>
                  <a:rPr lang="en-US" dirty="0" smtClean="0"/>
                  <a:t> </a:t>
                </a:r>
                <a:r>
                  <a:rPr lang="cs-CZ" dirty="0" smtClean="0"/>
                  <a:t>VÝSTUP</a:t>
                </a:r>
                <a:r>
                  <a:rPr lang="en-US" dirty="0" smtClean="0"/>
                  <a:t> </a:t>
                </a:r>
                <a:r>
                  <a:rPr lang="cs-CZ" dirty="0" smtClean="0"/>
                  <a:t>(</a:t>
                </a:r>
                <a:r>
                  <a:rPr lang="en-US" dirty="0" smtClean="0"/>
                  <a:t>+ </a:t>
                </a:r>
                <a:r>
                  <a:rPr lang="cs-CZ" dirty="0" smtClean="0"/>
                  <a:t>ZDROJ)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𝑄</m:t>
                    </m:r>
                  </m:oMath>
                </a14:m>
                <a:r>
                  <a:rPr lang="en-US" dirty="0"/>
                  <a:t> – </a:t>
                </a:r>
                <a:r>
                  <a:rPr lang="cs-CZ" dirty="0" smtClean="0"/>
                  <a:t>náboj</a:t>
                </a:r>
                <a:r>
                  <a:rPr lang="en-US" dirty="0" smtClean="0"/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𝑡</m:t>
                    </m:r>
                  </m:oMath>
                </a14:m>
                <a:r>
                  <a:rPr lang="en-US" dirty="0"/>
                  <a:t> – </a:t>
                </a:r>
                <a:r>
                  <a:rPr lang="cs-CZ" dirty="0" smtClean="0"/>
                  <a:t>čas</a:t>
                </a:r>
                <a:r>
                  <a:rPr lang="en-US" dirty="0" smtClean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/>
                  <a:t> – </a:t>
                </a:r>
                <a:r>
                  <a:rPr lang="cs-CZ" dirty="0" smtClean="0"/>
                  <a:t>vybíjecí konstanty</a:t>
                </a:r>
                <a:r>
                  <a:rPr lang="en-US" dirty="0" smtClean="0"/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/>
                  <a:t> – </a:t>
                </a:r>
                <a:r>
                  <a:rPr lang="cs-CZ" dirty="0" smtClean="0"/>
                  <a:t>vybíjená částice</a:t>
                </a:r>
                <a:r>
                  <a:rPr lang="en-US" dirty="0" smtClean="0"/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𝑗</m:t>
                    </m:r>
                    <m:r>
                      <a:rPr lang="en-US" i="1">
                        <a:latin typeface="Cambria Math"/>
                      </a:rPr>
                      <m:t>=1, …,</m:t>
                    </m:r>
                    <m:r>
                      <a:rPr lang="en-US" i="1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– </a:t>
                </a:r>
                <a:r>
                  <a:rPr lang="cs-CZ" dirty="0" smtClean="0"/>
                  <a:t>částice v kontaktu s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-</a:t>
                </a:r>
                <a:r>
                  <a:rPr lang="cs-CZ" dirty="0" smtClean="0"/>
                  <a:t>tou</a:t>
                </a:r>
                <a:r>
                  <a:rPr lang="en-US" dirty="0" smtClean="0"/>
                  <a:t> </a:t>
                </a:r>
                <a:r>
                  <a:rPr lang="cs-CZ" dirty="0" smtClean="0"/>
                  <a:t>částicí</a:t>
                </a:r>
                <a:endParaRPr lang="en-US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68096" y="2446116"/>
                <a:ext cx="7692335" cy="3600440"/>
              </a:xfrm>
              <a:blipFill rotWithShape="1">
                <a:blip r:embed="rId3"/>
                <a:stretch>
                  <a:fillRect l="-1426" t="-16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ovéPole 31"/>
              <p:cNvSpPr txBox="1"/>
              <p:nvPr/>
            </p:nvSpPr>
            <p:spPr>
              <a:xfrm>
                <a:off x="1359693" y="3109628"/>
                <a:ext cx="3949996" cy="96744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cs-CZ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cs-CZ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cs-CZ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cs-CZ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cs-CZ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ovéPol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693" y="3109628"/>
                <a:ext cx="3949996" cy="9674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Skupina 23"/>
          <p:cNvGrpSpPr/>
          <p:nvPr/>
        </p:nvGrpSpPr>
        <p:grpSpPr>
          <a:xfrm>
            <a:off x="1996288" y="4920933"/>
            <a:ext cx="1979344" cy="1893954"/>
            <a:chOff x="1742331" y="4920933"/>
            <a:chExt cx="1979344" cy="1893954"/>
          </a:xfrm>
        </p:grpSpPr>
        <p:sp>
          <p:nvSpPr>
            <p:cNvPr id="25" name="Ovál 24"/>
            <p:cNvSpPr/>
            <p:nvPr/>
          </p:nvSpPr>
          <p:spPr>
            <a:xfrm>
              <a:off x="1742331" y="4920933"/>
              <a:ext cx="317064" cy="317119"/>
            </a:xfrm>
            <a:prstGeom prst="ellipse">
              <a:avLst/>
            </a:prstGeom>
            <a:solidFill>
              <a:srgbClr val="FFFF66"/>
            </a:solidFill>
            <a:ln>
              <a:solidFill>
                <a:srgbClr val="FFFF99"/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ětiva 25"/>
            <p:cNvSpPr/>
            <p:nvPr/>
          </p:nvSpPr>
          <p:spPr>
            <a:xfrm>
              <a:off x="1774037" y="4952644"/>
              <a:ext cx="253651" cy="253695"/>
            </a:xfrm>
            <a:prstGeom prst="chord">
              <a:avLst>
                <a:gd name="adj1" fmla="val 0"/>
                <a:gd name="adj2" fmla="val 1080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Volný tvar 26"/>
            <p:cNvSpPr/>
            <p:nvPr/>
          </p:nvSpPr>
          <p:spPr>
            <a:xfrm>
              <a:off x="2125449" y="5432014"/>
              <a:ext cx="1596226" cy="1382873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Elektrické pole</a:t>
              </a:r>
              <a:endParaRPr lang="en-US" sz="16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Náboj na částicích</a:t>
              </a:r>
              <a:endParaRPr lang="en-US" sz="16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Vybíjení</a:t>
              </a:r>
              <a:endPara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Rozmístění náboje</a:t>
              </a:r>
              <a:b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cs-CZ" sz="1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na částici</a:t>
              </a:r>
              <a:endParaRPr lang="en-US" sz="1600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2125449" y="4920933"/>
              <a:ext cx="1453279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Elektrická síla</a:t>
              </a:r>
              <a:endParaRPr lang="en-US" b="1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4252844" y="4920932"/>
            <a:ext cx="2205343" cy="1845624"/>
            <a:chOff x="4238865" y="4920932"/>
            <a:chExt cx="2205343" cy="1845624"/>
          </a:xfrm>
        </p:grpSpPr>
        <p:sp>
          <p:nvSpPr>
            <p:cNvPr id="30" name="Ovál 29"/>
            <p:cNvSpPr/>
            <p:nvPr/>
          </p:nvSpPr>
          <p:spPr>
            <a:xfrm>
              <a:off x="4238865" y="4920932"/>
              <a:ext cx="317064" cy="31711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ětiva 30"/>
            <p:cNvSpPr/>
            <p:nvPr/>
          </p:nvSpPr>
          <p:spPr>
            <a:xfrm>
              <a:off x="4270571" y="4952643"/>
              <a:ext cx="253651" cy="253695"/>
            </a:xfrm>
            <a:prstGeom prst="chord">
              <a:avLst>
                <a:gd name="adj1" fmla="val 19800000"/>
                <a:gd name="adj2" fmla="val 1260000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Volný tvar 32"/>
            <p:cNvSpPr/>
            <p:nvPr/>
          </p:nvSpPr>
          <p:spPr>
            <a:xfrm>
              <a:off x="4621982" y="5432014"/>
              <a:ext cx="1095534" cy="1334542"/>
            </a:xfrm>
            <a:custGeom>
              <a:avLst/>
              <a:gdLst>
                <a:gd name="connsiteX0" fmla="*/ 0 w 938144"/>
                <a:gd name="connsiteY0" fmla="*/ 0 h 1334542"/>
                <a:gd name="connsiteX1" fmla="*/ 938144 w 938144"/>
                <a:gd name="connsiteY1" fmla="*/ 0 h 1334542"/>
                <a:gd name="connsiteX2" fmla="*/ 938144 w 938144"/>
                <a:gd name="connsiteY2" fmla="*/ 1334542 h 1334542"/>
                <a:gd name="connsiteX3" fmla="*/ 0 w 938144"/>
                <a:gd name="connsiteY3" fmla="*/ 1334542 h 1334542"/>
                <a:gd name="connsiteX4" fmla="*/ 0 w 938144"/>
                <a:gd name="connsiteY4" fmla="*/ 0 h 13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1334542">
                  <a:moveTo>
                    <a:pt x="0" y="0"/>
                  </a:moveTo>
                  <a:lnTo>
                    <a:pt x="938144" y="0"/>
                  </a:lnTo>
                  <a:lnTo>
                    <a:pt x="938144" y="1334542"/>
                  </a:lnTo>
                  <a:lnTo>
                    <a:pt x="0" y="13345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Nekontaktní</a:t>
              </a:r>
              <a:endParaRPr lang="en-US" sz="1600" kern="1200" dirty="0" smtClean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Kontaktní</a:t>
              </a:r>
              <a:endParaRPr lang="en-US" sz="1600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4" name="Volný tvar 33"/>
            <p:cNvSpPr/>
            <p:nvPr/>
          </p:nvSpPr>
          <p:spPr>
            <a:xfrm>
              <a:off x="4621982" y="4920933"/>
              <a:ext cx="1822226" cy="317119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Mezičásticové</a:t>
              </a:r>
              <a:r>
                <a:rPr lang="cs-CZ" b="1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síly</a:t>
              </a:r>
              <a:endParaRPr lang="en-US" b="1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735398" y="4920933"/>
            <a:ext cx="2301100" cy="317119"/>
            <a:chOff x="6694213" y="4593266"/>
            <a:chExt cx="2301500" cy="317119"/>
          </a:xfrm>
        </p:grpSpPr>
        <p:sp>
          <p:nvSpPr>
            <p:cNvPr id="36" name="Ovál 35"/>
            <p:cNvSpPr/>
            <p:nvPr/>
          </p:nvSpPr>
          <p:spPr>
            <a:xfrm>
              <a:off x="6694213" y="4593266"/>
              <a:ext cx="317119" cy="317119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Tětiva 36"/>
            <p:cNvSpPr/>
            <p:nvPr/>
          </p:nvSpPr>
          <p:spPr>
            <a:xfrm>
              <a:off x="6725925" y="4624977"/>
              <a:ext cx="253695" cy="253695"/>
            </a:xfrm>
            <a:prstGeom prst="chord">
              <a:avLst>
                <a:gd name="adj1" fmla="val 16200000"/>
                <a:gd name="adj2" fmla="val 162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Volný tvar 37"/>
            <p:cNvSpPr/>
            <p:nvPr/>
          </p:nvSpPr>
          <p:spPr>
            <a:xfrm>
              <a:off x="7077396" y="4593267"/>
              <a:ext cx="1918317" cy="317118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Kapalinové můstky</a:t>
              </a:r>
              <a:endParaRPr lang="en-US" b="1" kern="12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179512" y="4920933"/>
            <a:ext cx="1539564" cy="317119"/>
            <a:chOff x="107504" y="4920933"/>
            <a:chExt cx="1539564" cy="317119"/>
          </a:xfrm>
        </p:grpSpPr>
        <p:sp>
          <p:nvSpPr>
            <p:cNvPr id="40" name="Volný tvar 39"/>
            <p:cNvSpPr/>
            <p:nvPr/>
          </p:nvSpPr>
          <p:spPr>
            <a:xfrm>
              <a:off x="490622" y="4920933"/>
              <a:ext cx="1156446" cy="285406"/>
            </a:xfrm>
            <a:custGeom>
              <a:avLst/>
              <a:gdLst>
                <a:gd name="connsiteX0" fmla="*/ 0 w 938144"/>
                <a:gd name="connsiteY0" fmla="*/ 0 h 317119"/>
                <a:gd name="connsiteX1" fmla="*/ 938144 w 938144"/>
                <a:gd name="connsiteY1" fmla="*/ 0 h 317119"/>
                <a:gd name="connsiteX2" fmla="*/ 938144 w 938144"/>
                <a:gd name="connsiteY2" fmla="*/ 317119 h 317119"/>
                <a:gd name="connsiteX3" fmla="*/ 0 w 938144"/>
                <a:gd name="connsiteY3" fmla="*/ 317119 h 317119"/>
                <a:gd name="connsiteX4" fmla="*/ 0 w 938144"/>
                <a:gd name="connsiteY4" fmla="*/ 0 h 31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144" h="317119">
                  <a:moveTo>
                    <a:pt x="0" y="0"/>
                  </a:moveTo>
                  <a:lnTo>
                    <a:pt x="938144" y="0"/>
                  </a:lnTo>
                  <a:lnTo>
                    <a:pt x="938144" y="317119"/>
                  </a:lnTo>
                  <a:lnTo>
                    <a:pt x="0" y="3171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b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kern="12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Brzdná síla</a:t>
              </a:r>
              <a:endParaRPr lang="en-US" b="1" kern="12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Ovál 40"/>
            <p:cNvSpPr/>
            <p:nvPr/>
          </p:nvSpPr>
          <p:spPr>
            <a:xfrm>
              <a:off x="107504" y="4920933"/>
              <a:ext cx="317064" cy="31711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scene3d>
              <a:camera prst="orthographicFront"/>
              <a:lightRig rig="chilly" dir="t"/>
            </a:scene3d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Tětiva 42"/>
            <p:cNvSpPr/>
            <p:nvPr/>
          </p:nvSpPr>
          <p:spPr>
            <a:xfrm>
              <a:off x="139210" y="4952644"/>
              <a:ext cx="253651" cy="253695"/>
            </a:xfrm>
            <a:prstGeom prst="chord">
              <a:avLst>
                <a:gd name="adj1" fmla="val 1800000"/>
                <a:gd name="adj2" fmla="val 900000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cxnSp>
        <p:nvCxnSpPr>
          <p:cNvPr id="46" name="Přímá spojnice 45"/>
          <p:cNvCxnSpPr/>
          <p:nvPr/>
        </p:nvCxnSpPr>
        <p:spPr>
          <a:xfrm flipV="1">
            <a:off x="0" y="4745529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15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Vliv </a:t>
            </a:r>
            <a:r>
              <a:rPr lang="cs-CZ" dirty="0" err="1" smtClean="0"/>
              <a:t>mezičásticových</a:t>
            </a:r>
            <a:r>
              <a:rPr lang="cs-CZ" dirty="0" smtClean="0"/>
              <a:t> interakcí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5004048" y="2467803"/>
            <a:ext cx="3086314" cy="2746961"/>
            <a:chOff x="6017042" y="33967"/>
            <a:chExt cx="3086314" cy="2746961"/>
          </a:xfrm>
        </p:grpSpPr>
        <p:sp>
          <p:nvSpPr>
            <p:cNvPr id="11" name="Obdélník 10"/>
            <p:cNvSpPr/>
            <p:nvPr/>
          </p:nvSpPr>
          <p:spPr>
            <a:xfrm>
              <a:off x="6274220" y="1495041"/>
              <a:ext cx="1285886" cy="1285886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Volný tvar 11"/>
            <p:cNvSpPr/>
            <p:nvPr/>
          </p:nvSpPr>
          <p:spPr>
            <a:xfrm rot="16200000">
              <a:off x="5502688" y="2009396"/>
              <a:ext cx="1285886" cy="257177"/>
            </a:xfrm>
            <a:custGeom>
              <a:avLst/>
              <a:gdLst>
                <a:gd name="connsiteX0" fmla="*/ 0 w 1285886"/>
                <a:gd name="connsiteY0" fmla="*/ 0 h 257177"/>
                <a:gd name="connsiteX1" fmla="*/ 1285886 w 1285886"/>
                <a:gd name="connsiteY1" fmla="*/ 0 h 257177"/>
                <a:gd name="connsiteX2" fmla="*/ 1285886 w 1285886"/>
                <a:gd name="connsiteY2" fmla="*/ 257177 h 257177"/>
                <a:gd name="connsiteX3" fmla="*/ 0 w 1285886"/>
                <a:gd name="connsiteY3" fmla="*/ 257177 h 257177"/>
                <a:gd name="connsiteX4" fmla="*/ 0 w 1285886"/>
                <a:gd name="connsiteY4" fmla="*/ 0 h 2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6" h="257177">
                  <a:moveTo>
                    <a:pt x="0" y="0"/>
                  </a:moveTo>
                  <a:lnTo>
                    <a:pt x="1285886" y="0"/>
                  </a:lnTo>
                  <a:lnTo>
                    <a:pt x="1285886" y="257177"/>
                  </a:lnTo>
                  <a:lnTo>
                    <a:pt x="0" y="2571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4" tIns="10794" rIns="10795" bIns="10795" numCol="1" spcCol="1270" anchor="b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700" kern="1200" dirty="0" smtClean="0"/>
                <a:t> </a:t>
              </a:r>
              <a:endParaRPr lang="cs-CZ" sz="1700" kern="120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7817470" y="1495041"/>
              <a:ext cx="1285886" cy="1285886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Volný tvar 13"/>
            <p:cNvSpPr/>
            <p:nvPr/>
          </p:nvSpPr>
          <p:spPr>
            <a:xfrm rot="16200000">
              <a:off x="7045938" y="2009396"/>
              <a:ext cx="1285886" cy="257177"/>
            </a:xfrm>
            <a:custGeom>
              <a:avLst/>
              <a:gdLst>
                <a:gd name="connsiteX0" fmla="*/ 0 w 1285886"/>
                <a:gd name="connsiteY0" fmla="*/ 0 h 257177"/>
                <a:gd name="connsiteX1" fmla="*/ 1285886 w 1285886"/>
                <a:gd name="connsiteY1" fmla="*/ 0 h 257177"/>
                <a:gd name="connsiteX2" fmla="*/ 1285886 w 1285886"/>
                <a:gd name="connsiteY2" fmla="*/ 257177 h 257177"/>
                <a:gd name="connsiteX3" fmla="*/ 0 w 1285886"/>
                <a:gd name="connsiteY3" fmla="*/ 257177 h 257177"/>
                <a:gd name="connsiteX4" fmla="*/ 0 w 1285886"/>
                <a:gd name="connsiteY4" fmla="*/ 0 h 2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6" h="257177">
                  <a:moveTo>
                    <a:pt x="0" y="0"/>
                  </a:moveTo>
                  <a:lnTo>
                    <a:pt x="1285886" y="0"/>
                  </a:lnTo>
                  <a:lnTo>
                    <a:pt x="1285886" y="257177"/>
                  </a:lnTo>
                  <a:lnTo>
                    <a:pt x="0" y="2571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4" tIns="10794" rIns="10795" bIns="10795" numCol="1" spcCol="1270" anchor="b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700" kern="1200" dirty="0" smtClean="0"/>
                <a:t> </a:t>
              </a:r>
              <a:endParaRPr lang="cs-CZ" sz="1700" kern="1200" dirty="0"/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6273879" y="33967"/>
              <a:ext cx="1285886" cy="1285199"/>
            </a:xfrm>
            <a:custGeom>
              <a:avLst/>
              <a:gdLst>
                <a:gd name="connsiteX0" fmla="*/ 0 w 1285886"/>
                <a:gd name="connsiteY0" fmla="*/ 0 h 257177"/>
                <a:gd name="connsiteX1" fmla="*/ 1285886 w 1285886"/>
                <a:gd name="connsiteY1" fmla="*/ 0 h 257177"/>
                <a:gd name="connsiteX2" fmla="*/ 1285886 w 1285886"/>
                <a:gd name="connsiteY2" fmla="*/ 257177 h 257177"/>
                <a:gd name="connsiteX3" fmla="*/ 0 w 1285886"/>
                <a:gd name="connsiteY3" fmla="*/ 257177 h 257177"/>
                <a:gd name="connsiteX4" fmla="*/ 0 w 1285886"/>
                <a:gd name="connsiteY4" fmla="*/ 0 h 2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6" h="257177">
                  <a:moveTo>
                    <a:pt x="0" y="0"/>
                  </a:moveTo>
                  <a:lnTo>
                    <a:pt x="1285886" y="0"/>
                  </a:lnTo>
                  <a:lnTo>
                    <a:pt x="1285886" y="257177"/>
                  </a:lnTo>
                  <a:lnTo>
                    <a:pt x="0" y="257177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4" tIns="10794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kern="1200" dirty="0" smtClean="0"/>
                <a:t>Zmražený dopad</a:t>
              </a:r>
              <a:endParaRPr lang="cs-CZ" sz="2000" kern="1200" dirty="0"/>
            </a:p>
          </p:txBody>
        </p:sp>
      </p:grpSp>
      <p:sp>
        <p:nvSpPr>
          <p:cNvPr id="16" name="Volný tvar 15"/>
          <p:cNvSpPr/>
          <p:nvPr/>
        </p:nvSpPr>
        <p:spPr>
          <a:xfrm rot="16200000">
            <a:off x="1299155" y="4303930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59" tIns="10159" rIns="10160" bIns="10160" numCol="1" spcCol="1270" anchor="b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/>
              <a:t> </a:t>
            </a:r>
            <a:endParaRPr lang="cs-CZ" sz="1600" kern="1200" dirty="0"/>
          </a:p>
        </p:txBody>
      </p:sp>
      <p:sp>
        <p:nvSpPr>
          <p:cNvPr id="17" name="Volný tvar 16"/>
          <p:cNvSpPr/>
          <p:nvPr/>
        </p:nvSpPr>
        <p:spPr>
          <a:xfrm rot="16200000">
            <a:off x="2842405" y="4303930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59" tIns="10159" rIns="10160" bIns="10160" numCol="1" spcCol="1270" anchor="b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/>
              <a:t> </a:t>
            </a:r>
            <a:endParaRPr lang="cs-CZ" sz="1600" kern="1200" dirty="0"/>
          </a:p>
        </p:txBody>
      </p:sp>
      <p:sp>
        <p:nvSpPr>
          <p:cNvPr id="18" name="Obdélník 17"/>
          <p:cNvSpPr/>
          <p:nvPr/>
        </p:nvSpPr>
        <p:spPr>
          <a:xfrm>
            <a:off x="1212057" y="3913223"/>
            <a:ext cx="1285886" cy="1285886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bdélník 19"/>
          <p:cNvSpPr/>
          <p:nvPr/>
        </p:nvSpPr>
        <p:spPr>
          <a:xfrm>
            <a:off x="2750197" y="3913223"/>
            <a:ext cx="1285886" cy="1285886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Volný tvar 20"/>
          <p:cNvSpPr/>
          <p:nvPr/>
        </p:nvSpPr>
        <p:spPr>
          <a:xfrm rot="16200000">
            <a:off x="1983775" y="4427578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29" tIns="11429" rIns="11430" bIns="11430" numCol="1" spcCol="1270" anchor="b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800" kern="1200" dirty="0" smtClean="0"/>
              <a:t> </a:t>
            </a:r>
            <a:endParaRPr lang="cs-CZ" sz="1800" kern="1200" dirty="0"/>
          </a:p>
        </p:txBody>
      </p:sp>
      <p:sp>
        <p:nvSpPr>
          <p:cNvPr id="22" name="Volný tvar 21"/>
          <p:cNvSpPr/>
          <p:nvPr/>
        </p:nvSpPr>
        <p:spPr>
          <a:xfrm>
            <a:off x="2752754" y="2467460"/>
            <a:ext cx="1285886" cy="12807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29" tIns="11429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000" kern="1200" dirty="0" smtClean="0"/>
              <a:t>Kontaktní síly</a:t>
            </a:r>
            <a:endParaRPr lang="cs-CZ" sz="2000" kern="1200" dirty="0"/>
          </a:p>
        </p:txBody>
      </p:sp>
      <p:pic>
        <p:nvPicPr>
          <p:cNvPr id="23" name="F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0890" r="20382"/>
          <a:stretch/>
        </p:blipFill>
        <p:spPr>
          <a:xfrm>
            <a:off x="6799366" y="2458845"/>
            <a:ext cx="1285200" cy="1295005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24" name="BFD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2375" t="-387" r="22266" b="387"/>
          <a:stretch/>
        </p:blipFill>
        <p:spPr>
          <a:xfrm>
            <a:off x="1210484" y="2480436"/>
            <a:ext cx="1285200" cy="1258421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68" name="Obrázek 67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49" y="5456654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1" name="Obrázek 70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83" y="5456654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8" name="Obrázek 77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26" y="5456168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2" name="Obrázek 81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15" y="5456168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251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G:\1111111111111111111\P107001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t="32599" r="15662" b="9883"/>
          <a:stretch/>
        </p:blipFill>
        <p:spPr bwMode="auto">
          <a:xfrm>
            <a:off x="4788024" y="882096"/>
            <a:ext cx="4356000" cy="2863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Elektrosprej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68098" y="2286000"/>
            <a:ext cx="3916019" cy="42358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hangingPunct="0">
              <a:buNone/>
            </a:pPr>
            <a:r>
              <a:rPr lang="cs-CZ" sz="2400" dirty="0" smtClean="0"/>
              <a:t>Princip</a:t>
            </a:r>
            <a:endParaRPr lang="en-US" sz="2400" dirty="0" smtClean="0"/>
          </a:p>
          <a:p>
            <a:pPr marL="457200" lvl="1" indent="-285750" hangingPunct="0"/>
            <a:r>
              <a:rPr lang="cs-CZ" sz="2400" dirty="0" smtClean="0"/>
              <a:t>Atomizace kapiček</a:t>
            </a:r>
            <a:endParaRPr lang="cs-CZ" sz="2400" dirty="0"/>
          </a:p>
          <a:p>
            <a:pPr marL="457200" lvl="1" indent="-285750" hangingPunct="0"/>
            <a:r>
              <a:rPr lang="cs-CZ" sz="2400" dirty="0" smtClean="0"/>
              <a:t>Využití elektrické síly</a:t>
            </a:r>
            <a:endParaRPr lang="en-US" sz="2400" dirty="0" smtClean="0"/>
          </a:p>
          <a:p>
            <a:pPr marL="0" indent="0" hangingPunct="0">
              <a:buNone/>
            </a:pPr>
            <a:r>
              <a:rPr lang="cs-CZ" sz="2400" dirty="0" smtClean="0"/>
              <a:t>Zařízení</a:t>
            </a:r>
            <a:r>
              <a:rPr lang="en-US" sz="2400" dirty="0" smtClean="0"/>
              <a:t> </a:t>
            </a:r>
          </a:p>
          <a:p>
            <a:pPr marL="457200" lvl="1" indent="-285750" hangingPunct="0"/>
            <a:r>
              <a:rPr lang="cs-CZ" sz="2400" dirty="0" smtClean="0"/>
              <a:t>Kovová jehla připojená ke zdroji vysokého napětí</a:t>
            </a:r>
          </a:p>
          <a:p>
            <a:pPr marL="640080" lvl="2" indent="-285750" hangingPunct="0"/>
            <a:r>
              <a:rPr lang="cs-CZ" sz="2000" dirty="0" smtClean="0">
                <a:sym typeface="Wingdings" panose="05000000000000000000" pitchFamily="2" charset="2"/>
              </a:rPr>
              <a:t>Elektrické pole</a:t>
            </a:r>
          </a:p>
          <a:p>
            <a:pPr marL="640080" lvl="2" indent="-285750" hangingPunct="0"/>
            <a:r>
              <a:rPr lang="cs-CZ" sz="2000" dirty="0">
                <a:sym typeface="Wingdings" panose="05000000000000000000" pitchFamily="2" charset="2"/>
              </a:rPr>
              <a:t>N</a:t>
            </a:r>
            <a:r>
              <a:rPr lang="cs-CZ" sz="2000" dirty="0" smtClean="0">
                <a:sym typeface="Wingdings" panose="05000000000000000000" pitchFamily="2" charset="2"/>
              </a:rPr>
              <a:t>abíjení procházejícího roztoku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marL="457200" lvl="1" indent="-285750" hangingPunct="0"/>
            <a:r>
              <a:rPr lang="cs-CZ" sz="2400" dirty="0" smtClean="0">
                <a:sym typeface="Wingdings" panose="05000000000000000000" pitchFamily="2" charset="2"/>
              </a:rPr>
              <a:t>Topení</a:t>
            </a:r>
            <a:endParaRPr lang="en-US" sz="2400" dirty="0" smtClean="0">
              <a:sym typeface="Wingdings" panose="05000000000000000000" pitchFamily="2" charset="2"/>
            </a:endParaRPr>
          </a:p>
          <a:p>
            <a:pPr marL="457200" lvl="1" indent="-285750" hangingPunct="0"/>
            <a:r>
              <a:rPr lang="cs-CZ" sz="2400" dirty="0" smtClean="0">
                <a:sym typeface="Wingdings" panose="05000000000000000000" pitchFamily="2" charset="2"/>
              </a:rPr>
              <a:t>Uzemněný substrát</a:t>
            </a:r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7735354" y="882096"/>
            <a:ext cx="1401412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Kovová jehla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6996902" y="3171786"/>
            <a:ext cx="1173465" cy="573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Uzemněný substrát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4788024" y="3166912"/>
            <a:ext cx="1617380" cy="578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Zdroj vysokého napětí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4788024" y="882096"/>
            <a:ext cx="1039429" cy="569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Pístová pumpa</a:t>
            </a:r>
            <a:endParaRPr lang="cs-CZ" dirty="0"/>
          </a:p>
        </p:txBody>
      </p:sp>
      <p:cxnSp>
        <p:nvCxnSpPr>
          <p:cNvPr id="14" name="Přímá spojnice 13"/>
          <p:cNvCxnSpPr>
            <a:stCxn id="11" idx="0"/>
          </p:cNvCxnSpPr>
          <p:nvPr/>
        </p:nvCxnSpPr>
        <p:spPr>
          <a:xfrm flipH="1" flipV="1">
            <a:off x="7310355" y="2373240"/>
            <a:ext cx="273280" cy="798546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>
            <a:stCxn id="5" idx="2"/>
          </p:cNvCxnSpPr>
          <p:nvPr/>
        </p:nvCxnSpPr>
        <p:spPr>
          <a:xfrm flipH="1">
            <a:off x="7446996" y="1242136"/>
            <a:ext cx="989064" cy="805802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58530" y="6128024"/>
            <a:ext cx="27846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b="1" dirty="0" smtClean="0"/>
              <a:t>Karel </a:t>
            </a:r>
            <a:r>
              <a:rPr lang="cs-CZ" sz="1300" b="1" dirty="0" err="1" smtClean="0"/>
              <a:t>Zuček</a:t>
            </a:r>
            <a:r>
              <a:rPr lang="cs-CZ" sz="1300" b="1" dirty="0" smtClean="0"/>
              <a:t> (2013), Diplomová práce</a:t>
            </a:r>
            <a:endParaRPr lang="cs-CZ" sz="1300" b="1" dirty="0"/>
          </a:p>
        </p:txBody>
      </p:sp>
      <p:cxnSp>
        <p:nvCxnSpPr>
          <p:cNvPr id="30" name="Přímá spojnice 29"/>
          <p:cNvCxnSpPr>
            <a:stCxn id="13" idx="2"/>
          </p:cNvCxnSpPr>
          <p:nvPr/>
        </p:nvCxnSpPr>
        <p:spPr>
          <a:xfrm>
            <a:off x="5307739" y="1451240"/>
            <a:ext cx="13305" cy="775574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>
            <a:stCxn id="12" idx="0"/>
          </p:cNvCxnSpPr>
          <p:nvPr/>
        </p:nvCxnSpPr>
        <p:spPr>
          <a:xfrm flipH="1" flipV="1">
            <a:off x="5443772" y="3068960"/>
            <a:ext cx="152942" cy="97952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schema_ESP_cz_meta.wmf"/>
          <p:cNvPicPr>
            <a:picLocks noChangeAspect="1"/>
          </p:cNvPicPr>
          <p:nvPr/>
        </p:nvPicPr>
        <p:blipFill rotWithShape="1">
          <a:blip r:embed="rId4" cstate="print"/>
          <a:srcRect l="-672" r="2234"/>
          <a:stretch/>
        </p:blipFill>
        <p:spPr>
          <a:xfrm>
            <a:off x="4776594" y="4145804"/>
            <a:ext cx="4356000" cy="22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Vliv </a:t>
            </a:r>
            <a:r>
              <a:rPr lang="cs-CZ" dirty="0" err="1" smtClean="0"/>
              <a:t>mezičásticových</a:t>
            </a:r>
            <a:r>
              <a:rPr lang="cs-CZ" dirty="0" smtClean="0"/>
              <a:t> interakcí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5004048" y="2467803"/>
            <a:ext cx="3086314" cy="2746961"/>
            <a:chOff x="6017042" y="33967"/>
            <a:chExt cx="3086314" cy="2746961"/>
          </a:xfrm>
        </p:grpSpPr>
        <p:sp>
          <p:nvSpPr>
            <p:cNvPr id="11" name="Obdélník 10"/>
            <p:cNvSpPr/>
            <p:nvPr/>
          </p:nvSpPr>
          <p:spPr>
            <a:xfrm>
              <a:off x="6274220" y="1495041"/>
              <a:ext cx="1285886" cy="1285886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Volný tvar 11"/>
            <p:cNvSpPr/>
            <p:nvPr/>
          </p:nvSpPr>
          <p:spPr>
            <a:xfrm rot="16200000">
              <a:off x="5502688" y="2009396"/>
              <a:ext cx="1285886" cy="257177"/>
            </a:xfrm>
            <a:custGeom>
              <a:avLst/>
              <a:gdLst>
                <a:gd name="connsiteX0" fmla="*/ 0 w 1285886"/>
                <a:gd name="connsiteY0" fmla="*/ 0 h 257177"/>
                <a:gd name="connsiteX1" fmla="*/ 1285886 w 1285886"/>
                <a:gd name="connsiteY1" fmla="*/ 0 h 257177"/>
                <a:gd name="connsiteX2" fmla="*/ 1285886 w 1285886"/>
                <a:gd name="connsiteY2" fmla="*/ 257177 h 257177"/>
                <a:gd name="connsiteX3" fmla="*/ 0 w 1285886"/>
                <a:gd name="connsiteY3" fmla="*/ 257177 h 257177"/>
                <a:gd name="connsiteX4" fmla="*/ 0 w 1285886"/>
                <a:gd name="connsiteY4" fmla="*/ 0 h 2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6" h="257177">
                  <a:moveTo>
                    <a:pt x="0" y="0"/>
                  </a:moveTo>
                  <a:lnTo>
                    <a:pt x="1285886" y="0"/>
                  </a:lnTo>
                  <a:lnTo>
                    <a:pt x="1285886" y="257177"/>
                  </a:lnTo>
                  <a:lnTo>
                    <a:pt x="0" y="2571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4" tIns="10794" rIns="10795" bIns="10795" numCol="1" spcCol="1270" anchor="b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700" kern="1200" dirty="0" smtClean="0"/>
                <a:t> </a:t>
              </a:r>
              <a:endParaRPr lang="cs-CZ" sz="1700" kern="120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7817470" y="1495041"/>
              <a:ext cx="1285886" cy="1285886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Volný tvar 13"/>
            <p:cNvSpPr/>
            <p:nvPr/>
          </p:nvSpPr>
          <p:spPr>
            <a:xfrm rot="16200000">
              <a:off x="7045938" y="2009396"/>
              <a:ext cx="1285886" cy="257177"/>
            </a:xfrm>
            <a:custGeom>
              <a:avLst/>
              <a:gdLst>
                <a:gd name="connsiteX0" fmla="*/ 0 w 1285886"/>
                <a:gd name="connsiteY0" fmla="*/ 0 h 257177"/>
                <a:gd name="connsiteX1" fmla="*/ 1285886 w 1285886"/>
                <a:gd name="connsiteY1" fmla="*/ 0 h 257177"/>
                <a:gd name="connsiteX2" fmla="*/ 1285886 w 1285886"/>
                <a:gd name="connsiteY2" fmla="*/ 257177 h 257177"/>
                <a:gd name="connsiteX3" fmla="*/ 0 w 1285886"/>
                <a:gd name="connsiteY3" fmla="*/ 257177 h 257177"/>
                <a:gd name="connsiteX4" fmla="*/ 0 w 1285886"/>
                <a:gd name="connsiteY4" fmla="*/ 0 h 2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6" h="257177">
                  <a:moveTo>
                    <a:pt x="0" y="0"/>
                  </a:moveTo>
                  <a:lnTo>
                    <a:pt x="1285886" y="0"/>
                  </a:lnTo>
                  <a:lnTo>
                    <a:pt x="1285886" y="257177"/>
                  </a:lnTo>
                  <a:lnTo>
                    <a:pt x="0" y="2571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4" tIns="10794" rIns="10795" bIns="10795" numCol="1" spcCol="1270" anchor="b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700" kern="1200" dirty="0" smtClean="0"/>
                <a:t> </a:t>
              </a:r>
              <a:endParaRPr lang="cs-CZ" sz="1700" kern="1200" dirty="0"/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6273879" y="33967"/>
              <a:ext cx="1285886" cy="1285199"/>
            </a:xfrm>
            <a:custGeom>
              <a:avLst/>
              <a:gdLst>
                <a:gd name="connsiteX0" fmla="*/ 0 w 1285886"/>
                <a:gd name="connsiteY0" fmla="*/ 0 h 257177"/>
                <a:gd name="connsiteX1" fmla="*/ 1285886 w 1285886"/>
                <a:gd name="connsiteY1" fmla="*/ 0 h 257177"/>
                <a:gd name="connsiteX2" fmla="*/ 1285886 w 1285886"/>
                <a:gd name="connsiteY2" fmla="*/ 257177 h 257177"/>
                <a:gd name="connsiteX3" fmla="*/ 0 w 1285886"/>
                <a:gd name="connsiteY3" fmla="*/ 257177 h 257177"/>
                <a:gd name="connsiteX4" fmla="*/ 0 w 1285886"/>
                <a:gd name="connsiteY4" fmla="*/ 0 h 2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6" h="257177">
                  <a:moveTo>
                    <a:pt x="0" y="0"/>
                  </a:moveTo>
                  <a:lnTo>
                    <a:pt x="1285886" y="0"/>
                  </a:lnTo>
                  <a:lnTo>
                    <a:pt x="1285886" y="257177"/>
                  </a:lnTo>
                  <a:lnTo>
                    <a:pt x="0" y="257177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4" tIns="10794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kern="1200" dirty="0" smtClean="0"/>
                <a:t>Zmražený dopad</a:t>
              </a:r>
              <a:endParaRPr lang="cs-CZ" sz="2000" kern="1200" dirty="0"/>
            </a:p>
          </p:txBody>
        </p:sp>
      </p:grpSp>
      <p:sp>
        <p:nvSpPr>
          <p:cNvPr id="16" name="Volný tvar 15"/>
          <p:cNvSpPr/>
          <p:nvPr/>
        </p:nvSpPr>
        <p:spPr>
          <a:xfrm rot="16200000">
            <a:off x="1299155" y="4303930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59" tIns="10159" rIns="10160" bIns="10160" numCol="1" spcCol="1270" anchor="b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/>
              <a:t> </a:t>
            </a:r>
            <a:endParaRPr lang="cs-CZ" sz="1600" kern="1200" dirty="0"/>
          </a:p>
        </p:txBody>
      </p:sp>
      <p:sp>
        <p:nvSpPr>
          <p:cNvPr id="17" name="Volný tvar 16"/>
          <p:cNvSpPr/>
          <p:nvPr/>
        </p:nvSpPr>
        <p:spPr>
          <a:xfrm rot="16200000">
            <a:off x="2842405" y="4303930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59" tIns="10159" rIns="10160" bIns="10160" numCol="1" spcCol="1270" anchor="b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/>
              <a:t> </a:t>
            </a:r>
            <a:endParaRPr lang="cs-CZ" sz="1600" kern="1200" dirty="0"/>
          </a:p>
        </p:txBody>
      </p:sp>
      <p:sp>
        <p:nvSpPr>
          <p:cNvPr id="18" name="Obdélník 17"/>
          <p:cNvSpPr/>
          <p:nvPr/>
        </p:nvSpPr>
        <p:spPr>
          <a:xfrm>
            <a:off x="1212057" y="3913223"/>
            <a:ext cx="1285886" cy="1285886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bdélník 19"/>
          <p:cNvSpPr/>
          <p:nvPr/>
        </p:nvSpPr>
        <p:spPr>
          <a:xfrm>
            <a:off x="2750197" y="3913223"/>
            <a:ext cx="1285886" cy="1285886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Volný tvar 20"/>
          <p:cNvSpPr/>
          <p:nvPr/>
        </p:nvSpPr>
        <p:spPr>
          <a:xfrm rot="16200000">
            <a:off x="1983775" y="4427578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29" tIns="11429" rIns="11430" bIns="11430" numCol="1" spcCol="1270" anchor="b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800" kern="1200" dirty="0" smtClean="0"/>
              <a:t> </a:t>
            </a:r>
            <a:endParaRPr lang="cs-CZ" sz="1800" kern="1200" dirty="0"/>
          </a:p>
        </p:txBody>
      </p:sp>
      <p:sp>
        <p:nvSpPr>
          <p:cNvPr id="22" name="Volný tvar 21"/>
          <p:cNvSpPr/>
          <p:nvPr/>
        </p:nvSpPr>
        <p:spPr>
          <a:xfrm>
            <a:off x="2752754" y="2467460"/>
            <a:ext cx="1285886" cy="12807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29" tIns="11429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000" kern="1200" dirty="0" smtClean="0"/>
              <a:t>Kontaktní síly</a:t>
            </a:r>
            <a:endParaRPr lang="cs-CZ" sz="2000" kern="1200" dirty="0"/>
          </a:p>
        </p:txBody>
      </p:sp>
      <p:pic>
        <p:nvPicPr>
          <p:cNvPr id="23" name="F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0890" r="20382"/>
          <a:stretch/>
        </p:blipFill>
        <p:spPr>
          <a:xfrm>
            <a:off x="6799366" y="2458845"/>
            <a:ext cx="1285200" cy="1295005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24" name="BFD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2375" t="-387" r="22266" b="387"/>
          <a:stretch/>
        </p:blipFill>
        <p:spPr>
          <a:xfrm>
            <a:off x="1210484" y="2480436"/>
            <a:ext cx="1285200" cy="1258421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68" name="Obrázek 67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49" y="5456654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1" name="Obrázek 70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83" y="5456654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8" name="Obrázek 77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26" y="5456168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2" name="Obrázek 81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15" y="5456168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5" name="TextovéPole 24"/>
          <p:cNvSpPr txBox="1"/>
          <p:nvPr/>
        </p:nvSpPr>
        <p:spPr>
          <a:xfrm>
            <a:off x="987553" y="5143215"/>
            <a:ext cx="3296415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Pravidelná nebo porézní struktura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5056534" y="5143215"/>
            <a:ext cx="3297600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 Rozvětvená struktura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8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Vliv </a:t>
            </a:r>
            <a:r>
              <a:rPr lang="cs-CZ" dirty="0" err="1" smtClean="0"/>
              <a:t>mezičásticových</a:t>
            </a:r>
            <a:r>
              <a:rPr lang="cs-CZ" dirty="0" smtClean="0"/>
              <a:t> interakcí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5004048" y="2467803"/>
            <a:ext cx="3086314" cy="2746961"/>
            <a:chOff x="6017042" y="33967"/>
            <a:chExt cx="3086314" cy="2746961"/>
          </a:xfrm>
        </p:grpSpPr>
        <p:sp>
          <p:nvSpPr>
            <p:cNvPr id="11" name="Obdélník 10"/>
            <p:cNvSpPr/>
            <p:nvPr/>
          </p:nvSpPr>
          <p:spPr>
            <a:xfrm>
              <a:off x="6274220" y="1495041"/>
              <a:ext cx="1285886" cy="1285886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Volný tvar 11"/>
            <p:cNvSpPr/>
            <p:nvPr/>
          </p:nvSpPr>
          <p:spPr>
            <a:xfrm rot="16200000">
              <a:off x="5502688" y="2009396"/>
              <a:ext cx="1285886" cy="257177"/>
            </a:xfrm>
            <a:custGeom>
              <a:avLst/>
              <a:gdLst>
                <a:gd name="connsiteX0" fmla="*/ 0 w 1285886"/>
                <a:gd name="connsiteY0" fmla="*/ 0 h 257177"/>
                <a:gd name="connsiteX1" fmla="*/ 1285886 w 1285886"/>
                <a:gd name="connsiteY1" fmla="*/ 0 h 257177"/>
                <a:gd name="connsiteX2" fmla="*/ 1285886 w 1285886"/>
                <a:gd name="connsiteY2" fmla="*/ 257177 h 257177"/>
                <a:gd name="connsiteX3" fmla="*/ 0 w 1285886"/>
                <a:gd name="connsiteY3" fmla="*/ 257177 h 257177"/>
                <a:gd name="connsiteX4" fmla="*/ 0 w 1285886"/>
                <a:gd name="connsiteY4" fmla="*/ 0 h 2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6" h="257177">
                  <a:moveTo>
                    <a:pt x="0" y="0"/>
                  </a:moveTo>
                  <a:lnTo>
                    <a:pt x="1285886" y="0"/>
                  </a:lnTo>
                  <a:lnTo>
                    <a:pt x="1285886" y="257177"/>
                  </a:lnTo>
                  <a:lnTo>
                    <a:pt x="0" y="2571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4" tIns="10794" rIns="10795" bIns="10795" numCol="1" spcCol="1270" anchor="b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700" kern="1200" dirty="0" smtClean="0"/>
                <a:t> </a:t>
              </a:r>
              <a:endParaRPr lang="cs-CZ" sz="1700" kern="1200" dirty="0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7817470" y="1495041"/>
              <a:ext cx="1285886" cy="1285886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Volný tvar 13"/>
            <p:cNvSpPr/>
            <p:nvPr/>
          </p:nvSpPr>
          <p:spPr>
            <a:xfrm rot="16200000">
              <a:off x="7045938" y="2009396"/>
              <a:ext cx="1285886" cy="257177"/>
            </a:xfrm>
            <a:custGeom>
              <a:avLst/>
              <a:gdLst>
                <a:gd name="connsiteX0" fmla="*/ 0 w 1285886"/>
                <a:gd name="connsiteY0" fmla="*/ 0 h 257177"/>
                <a:gd name="connsiteX1" fmla="*/ 1285886 w 1285886"/>
                <a:gd name="connsiteY1" fmla="*/ 0 h 257177"/>
                <a:gd name="connsiteX2" fmla="*/ 1285886 w 1285886"/>
                <a:gd name="connsiteY2" fmla="*/ 257177 h 257177"/>
                <a:gd name="connsiteX3" fmla="*/ 0 w 1285886"/>
                <a:gd name="connsiteY3" fmla="*/ 257177 h 257177"/>
                <a:gd name="connsiteX4" fmla="*/ 0 w 1285886"/>
                <a:gd name="connsiteY4" fmla="*/ 0 h 2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6" h="257177">
                  <a:moveTo>
                    <a:pt x="0" y="0"/>
                  </a:moveTo>
                  <a:lnTo>
                    <a:pt x="1285886" y="0"/>
                  </a:lnTo>
                  <a:lnTo>
                    <a:pt x="1285886" y="257177"/>
                  </a:lnTo>
                  <a:lnTo>
                    <a:pt x="0" y="2571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4" tIns="10794" rIns="10795" bIns="10795" numCol="1" spcCol="1270" anchor="b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700" kern="1200" dirty="0" smtClean="0"/>
                <a:t> </a:t>
              </a:r>
              <a:endParaRPr lang="cs-CZ" sz="1700" kern="1200" dirty="0"/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6273879" y="33967"/>
              <a:ext cx="1285886" cy="1285199"/>
            </a:xfrm>
            <a:custGeom>
              <a:avLst/>
              <a:gdLst>
                <a:gd name="connsiteX0" fmla="*/ 0 w 1285886"/>
                <a:gd name="connsiteY0" fmla="*/ 0 h 257177"/>
                <a:gd name="connsiteX1" fmla="*/ 1285886 w 1285886"/>
                <a:gd name="connsiteY1" fmla="*/ 0 h 257177"/>
                <a:gd name="connsiteX2" fmla="*/ 1285886 w 1285886"/>
                <a:gd name="connsiteY2" fmla="*/ 257177 h 257177"/>
                <a:gd name="connsiteX3" fmla="*/ 0 w 1285886"/>
                <a:gd name="connsiteY3" fmla="*/ 257177 h 257177"/>
                <a:gd name="connsiteX4" fmla="*/ 0 w 1285886"/>
                <a:gd name="connsiteY4" fmla="*/ 0 h 2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86" h="257177">
                  <a:moveTo>
                    <a:pt x="0" y="0"/>
                  </a:moveTo>
                  <a:lnTo>
                    <a:pt x="1285886" y="0"/>
                  </a:lnTo>
                  <a:lnTo>
                    <a:pt x="1285886" y="257177"/>
                  </a:lnTo>
                  <a:lnTo>
                    <a:pt x="0" y="257177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4" tIns="10794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kern="1200" dirty="0" smtClean="0"/>
                <a:t>Zmražený dopad</a:t>
              </a:r>
              <a:endParaRPr lang="cs-CZ" sz="2000" kern="1200" dirty="0"/>
            </a:p>
          </p:txBody>
        </p:sp>
      </p:grpSp>
      <p:sp>
        <p:nvSpPr>
          <p:cNvPr id="16" name="Volný tvar 15"/>
          <p:cNvSpPr/>
          <p:nvPr/>
        </p:nvSpPr>
        <p:spPr>
          <a:xfrm rot="16200000">
            <a:off x="1299155" y="4303930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59" tIns="10159" rIns="10160" bIns="10160" numCol="1" spcCol="1270" anchor="b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/>
              <a:t> </a:t>
            </a:r>
            <a:endParaRPr lang="cs-CZ" sz="1600" kern="1200" dirty="0"/>
          </a:p>
        </p:txBody>
      </p:sp>
      <p:sp>
        <p:nvSpPr>
          <p:cNvPr id="17" name="Volný tvar 16"/>
          <p:cNvSpPr/>
          <p:nvPr/>
        </p:nvSpPr>
        <p:spPr>
          <a:xfrm rot="16200000">
            <a:off x="2842405" y="4303930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Left" zoom="91000"/>
            <a:lightRig rig="threePt" dir="t">
              <a:rot lat="0" lon="0" rev="2064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59" tIns="10159" rIns="10160" bIns="10160" numCol="1" spcCol="1270" anchor="b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600" kern="1200" dirty="0" smtClean="0"/>
              <a:t> </a:t>
            </a:r>
            <a:endParaRPr lang="cs-CZ" sz="1600" kern="1200" dirty="0"/>
          </a:p>
        </p:txBody>
      </p:sp>
      <p:sp>
        <p:nvSpPr>
          <p:cNvPr id="18" name="Obdélník 17"/>
          <p:cNvSpPr/>
          <p:nvPr/>
        </p:nvSpPr>
        <p:spPr>
          <a:xfrm>
            <a:off x="1212057" y="3913223"/>
            <a:ext cx="1285886" cy="1285886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bdélník 19"/>
          <p:cNvSpPr/>
          <p:nvPr/>
        </p:nvSpPr>
        <p:spPr>
          <a:xfrm>
            <a:off x="2750197" y="3913223"/>
            <a:ext cx="1285886" cy="1285886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Volný tvar 20"/>
          <p:cNvSpPr/>
          <p:nvPr/>
        </p:nvSpPr>
        <p:spPr>
          <a:xfrm rot="16200000">
            <a:off x="1983775" y="4427578"/>
            <a:ext cx="1285886" cy="2571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29" tIns="11429" rIns="11430" bIns="11430" numCol="1" spcCol="1270" anchor="b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1800" kern="1200" dirty="0" smtClean="0"/>
              <a:t> </a:t>
            </a:r>
            <a:endParaRPr lang="cs-CZ" sz="1800" kern="1200" dirty="0"/>
          </a:p>
        </p:txBody>
      </p:sp>
      <p:sp>
        <p:nvSpPr>
          <p:cNvPr id="22" name="Volný tvar 21"/>
          <p:cNvSpPr/>
          <p:nvPr/>
        </p:nvSpPr>
        <p:spPr>
          <a:xfrm>
            <a:off x="2752754" y="2467460"/>
            <a:ext cx="1285886" cy="1280777"/>
          </a:xfrm>
          <a:custGeom>
            <a:avLst/>
            <a:gdLst>
              <a:gd name="connsiteX0" fmla="*/ 0 w 1285886"/>
              <a:gd name="connsiteY0" fmla="*/ 0 h 257177"/>
              <a:gd name="connsiteX1" fmla="*/ 1285886 w 1285886"/>
              <a:gd name="connsiteY1" fmla="*/ 0 h 257177"/>
              <a:gd name="connsiteX2" fmla="*/ 1285886 w 1285886"/>
              <a:gd name="connsiteY2" fmla="*/ 257177 h 257177"/>
              <a:gd name="connsiteX3" fmla="*/ 0 w 1285886"/>
              <a:gd name="connsiteY3" fmla="*/ 257177 h 257177"/>
              <a:gd name="connsiteX4" fmla="*/ 0 w 1285886"/>
              <a:gd name="connsiteY4" fmla="*/ 0 h 25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86" h="257177">
                <a:moveTo>
                  <a:pt x="0" y="0"/>
                </a:moveTo>
                <a:lnTo>
                  <a:pt x="1285886" y="0"/>
                </a:lnTo>
                <a:lnTo>
                  <a:pt x="1285886" y="257177"/>
                </a:lnTo>
                <a:lnTo>
                  <a:pt x="0" y="257177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29" tIns="11429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2000" kern="1200" dirty="0" smtClean="0"/>
              <a:t>Kontaktní síly</a:t>
            </a:r>
            <a:endParaRPr lang="cs-CZ" sz="2000" kern="1200" dirty="0"/>
          </a:p>
        </p:txBody>
      </p:sp>
      <p:pic>
        <p:nvPicPr>
          <p:cNvPr id="23" name="F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0890" r="20382"/>
          <a:stretch/>
        </p:blipFill>
        <p:spPr>
          <a:xfrm>
            <a:off x="6799366" y="2458845"/>
            <a:ext cx="1285200" cy="1295005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24" name="BFD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2375" t="-387" r="22266" b="387"/>
          <a:stretch/>
        </p:blipFill>
        <p:spPr>
          <a:xfrm>
            <a:off x="1210484" y="2480436"/>
            <a:ext cx="1285200" cy="1258421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68" name="Obrázek 67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49" y="5456654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1" name="Obrázek 70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83" y="5456654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8" name="Obrázek 77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26" y="5456168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2" name="Obrázek 81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15" y="5456168"/>
            <a:ext cx="1285200" cy="12852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5" name="TextovéPole 24"/>
          <p:cNvSpPr txBox="1"/>
          <p:nvPr/>
        </p:nvSpPr>
        <p:spPr>
          <a:xfrm>
            <a:off x="987553" y="5143215"/>
            <a:ext cx="3296415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Pravidelná nebo porézní struktura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5056534" y="5143215"/>
            <a:ext cx="3297600" cy="36933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 Rozvětvená struktura</a:t>
            </a:r>
            <a:endParaRPr lang="cs-CZ" dirty="0"/>
          </a:p>
        </p:txBody>
      </p:sp>
      <p:sp>
        <p:nvSpPr>
          <p:cNvPr id="27" name="Obdélník 26"/>
          <p:cNvSpPr/>
          <p:nvPr/>
        </p:nvSpPr>
        <p:spPr>
          <a:xfrm>
            <a:off x="395536" y="2996952"/>
            <a:ext cx="8352928" cy="33123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sx="103000" sy="103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solidFill>
                  <a:schemeClr val="tx1"/>
                </a:solidFill>
              </a:rPr>
              <a:t>Vlivy působící na částici po dopadu jsou pro výslednou strukturu důležitější než síly působící před dopadem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6324183" cy="845714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vrstev:</a:t>
            </a:r>
            <a:br>
              <a:rPr lang="cs-CZ" dirty="0" smtClean="0"/>
            </a:br>
            <a:r>
              <a:rPr lang="cs-CZ" dirty="0" smtClean="0"/>
              <a:t>Závislost vybíjení na morfologii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2520274583"/>
              </p:ext>
            </p:extLst>
          </p:nvPr>
        </p:nvGraphicFramePr>
        <p:xfrm>
          <a:off x="0" y="3124553"/>
          <a:ext cx="7416824" cy="383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385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283968" y="-127217"/>
            <a:ext cx="5158639" cy="3814250"/>
            <a:chOff x="4283968" y="-127217"/>
            <a:chExt cx="5158639" cy="381425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746" y="-127217"/>
              <a:ext cx="5001438" cy="3769200"/>
            </a:xfrm>
            <a:prstGeom prst="rect">
              <a:avLst/>
            </a:prstGeom>
          </p:spPr>
        </p:pic>
        <p:grpSp>
          <p:nvGrpSpPr>
            <p:cNvPr id="11" name="Skupina 10"/>
            <p:cNvGrpSpPr/>
            <p:nvPr/>
          </p:nvGrpSpPr>
          <p:grpSpPr>
            <a:xfrm>
              <a:off x="4283968" y="-126473"/>
              <a:ext cx="5158639" cy="3813506"/>
              <a:chOff x="1765667" y="2682489"/>
              <a:chExt cx="5158639" cy="3813506"/>
            </a:xfrm>
            <a:effectLst/>
          </p:grpSpPr>
          <p:pic>
            <p:nvPicPr>
              <p:cNvPr id="13" name="Obrázek 15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8819" y="4713518"/>
                <a:ext cx="915930" cy="891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Obrázek 14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0095" y="3397552"/>
                <a:ext cx="914457" cy="891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5" name="Přímá spojnice se šipkou 14"/>
              <p:cNvCxnSpPr/>
              <p:nvPr/>
            </p:nvCxnSpPr>
            <p:spPr>
              <a:xfrm>
                <a:off x="3479329" y="4712638"/>
                <a:ext cx="576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se šipkou 15"/>
              <p:cNvCxnSpPr/>
              <p:nvPr/>
            </p:nvCxnSpPr>
            <p:spPr>
              <a:xfrm flipH="1">
                <a:off x="4898523" y="4275140"/>
                <a:ext cx="465501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Skupina 16"/>
              <p:cNvGrpSpPr/>
              <p:nvPr/>
            </p:nvGrpSpPr>
            <p:grpSpPr>
              <a:xfrm>
                <a:off x="1765667" y="2682489"/>
                <a:ext cx="5158639" cy="3813506"/>
                <a:chOff x="128236" y="2120851"/>
                <a:chExt cx="3173950" cy="2346332"/>
              </a:xfrm>
            </p:grpSpPr>
            <p:sp>
              <p:nvSpPr>
                <p:cNvPr id="18" name="TextovéPole 17"/>
                <p:cNvSpPr txBox="1"/>
                <p:nvPr/>
              </p:nvSpPr>
              <p:spPr>
                <a:xfrm rot="21586618">
                  <a:off x="308279" y="2120851"/>
                  <a:ext cx="239437" cy="221613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60000"/>
                    </a:lnSpc>
                  </a:pPr>
                  <a:r>
                    <a:rPr lang="cs-CZ" dirty="0" smtClean="0"/>
                    <a:t>7</a:t>
                  </a:r>
                </a:p>
                <a:p>
                  <a:pPr>
                    <a:lnSpc>
                      <a:spcPct val="160000"/>
                    </a:lnSpc>
                  </a:pPr>
                  <a:r>
                    <a:rPr lang="cs-CZ" dirty="0" smtClean="0"/>
                    <a:t>6</a:t>
                  </a:r>
                </a:p>
                <a:p>
                  <a:pPr>
                    <a:lnSpc>
                      <a:spcPct val="160000"/>
                    </a:lnSpc>
                  </a:pPr>
                  <a:r>
                    <a:rPr lang="cs-CZ" dirty="0" smtClean="0"/>
                    <a:t>5</a:t>
                  </a:r>
                </a:p>
                <a:p>
                  <a:pPr>
                    <a:lnSpc>
                      <a:spcPct val="160000"/>
                    </a:lnSpc>
                  </a:pPr>
                  <a:r>
                    <a:rPr lang="cs-CZ" dirty="0" smtClean="0"/>
                    <a:t>4</a:t>
                  </a:r>
                </a:p>
                <a:p>
                  <a:pPr>
                    <a:lnSpc>
                      <a:spcPct val="160000"/>
                    </a:lnSpc>
                  </a:pPr>
                  <a:r>
                    <a:rPr lang="cs-CZ" dirty="0" smtClean="0"/>
                    <a:t>3</a:t>
                  </a:r>
                </a:p>
                <a:p>
                  <a:pPr>
                    <a:lnSpc>
                      <a:spcPct val="160000"/>
                    </a:lnSpc>
                  </a:pPr>
                  <a:r>
                    <a:rPr lang="cs-CZ" dirty="0" smtClean="0"/>
                    <a:t>2</a:t>
                  </a:r>
                  <a:endParaRPr lang="cs-CZ" dirty="0"/>
                </a:p>
                <a:p>
                  <a:pPr>
                    <a:lnSpc>
                      <a:spcPct val="160000"/>
                    </a:lnSpc>
                  </a:pPr>
                  <a:r>
                    <a:rPr lang="cs-CZ" dirty="0" smtClean="0"/>
                    <a:t>1</a:t>
                  </a:r>
                </a:p>
                <a:p>
                  <a:pPr>
                    <a:lnSpc>
                      <a:spcPct val="160000"/>
                    </a:lnSpc>
                  </a:pPr>
                  <a:r>
                    <a:rPr lang="cs-CZ" dirty="0" smtClean="0"/>
                    <a:t>0</a:t>
                  </a:r>
                  <a:endParaRPr lang="cs-CZ" dirty="0"/>
                </a:p>
              </p:txBody>
            </p:sp>
            <p:sp>
              <p:nvSpPr>
                <p:cNvPr id="19" name="TextovéPole 18"/>
                <p:cNvSpPr txBox="1"/>
                <p:nvPr/>
              </p:nvSpPr>
              <p:spPr>
                <a:xfrm rot="16188337">
                  <a:off x="-117249" y="3259212"/>
                  <a:ext cx="718208" cy="2272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i="1" dirty="0" smtClean="0"/>
                    <a:t>q</a:t>
                  </a:r>
                  <a:r>
                    <a:rPr lang="cs-CZ" dirty="0" smtClean="0"/>
                    <a:t> [10</a:t>
                  </a:r>
                  <a:r>
                    <a:rPr lang="cs-CZ" baseline="30000" dirty="0" smtClean="0"/>
                    <a:t>-16</a:t>
                  </a:r>
                  <a:r>
                    <a:rPr lang="cs-CZ" dirty="0" smtClean="0"/>
                    <a:t> C]</a:t>
                  </a:r>
                  <a:endParaRPr lang="cs-CZ" dirty="0"/>
                </a:p>
              </p:txBody>
            </p:sp>
            <p:sp>
              <p:nvSpPr>
                <p:cNvPr id="20" name="Obdélník 19"/>
                <p:cNvSpPr/>
                <p:nvPr/>
              </p:nvSpPr>
              <p:spPr>
                <a:xfrm rot="21588337">
                  <a:off x="454293" y="4204656"/>
                  <a:ext cx="2567912" cy="1648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TextovéPole 20"/>
                <p:cNvSpPr txBox="1"/>
                <p:nvPr/>
              </p:nvSpPr>
              <p:spPr>
                <a:xfrm rot="21523793">
                  <a:off x="1778757" y="4239944"/>
                  <a:ext cx="339477" cy="2272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i="1" dirty="0">
                      <a:sym typeface="Symbol"/>
                    </a:rPr>
                    <a:t></a:t>
                  </a:r>
                  <a:r>
                    <a:rPr lang="cs-CZ" dirty="0" smtClean="0"/>
                    <a:t> [-]</a:t>
                  </a:r>
                  <a:endParaRPr lang="cs-CZ" dirty="0"/>
                </a:p>
              </p:txBody>
            </p:sp>
            <p:sp>
              <p:nvSpPr>
                <p:cNvPr id="22" name="Obdélník 21"/>
                <p:cNvSpPr/>
                <p:nvPr/>
              </p:nvSpPr>
              <p:spPr>
                <a:xfrm rot="21588337">
                  <a:off x="567723" y="2149778"/>
                  <a:ext cx="384072" cy="1258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TextovéPole 22"/>
                <p:cNvSpPr txBox="1"/>
                <p:nvPr/>
              </p:nvSpPr>
              <p:spPr>
                <a:xfrm rot="13006">
                  <a:off x="410502" y="4144673"/>
                  <a:ext cx="2891684" cy="2272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aseline="30000" dirty="0" smtClean="0"/>
                    <a:t>  </a:t>
                  </a:r>
                  <a:r>
                    <a:rPr lang="cs-CZ" dirty="0" smtClean="0"/>
                    <a:t>10</a:t>
                  </a:r>
                  <a:r>
                    <a:rPr lang="cs-CZ" baseline="30000" dirty="0" smtClean="0"/>
                    <a:t>-1          </a:t>
                  </a:r>
                  <a:r>
                    <a:rPr lang="cs-CZ" dirty="0" smtClean="0"/>
                    <a:t>  10</a:t>
                  </a:r>
                  <a:r>
                    <a:rPr lang="cs-CZ" baseline="30000" dirty="0" smtClean="0"/>
                    <a:t>0               </a:t>
                  </a:r>
                  <a:r>
                    <a:rPr lang="cs-CZ" dirty="0" smtClean="0"/>
                    <a:t>10</a:t>
                  </a:r>
                  <a:r>
                    <a:rPr lang="cs-CZ" baseline="30000" dirty="0" smtClean="0"/>
                    <a:t>1</a:t>
                  </a:r>
                  <a:r>
                    <a:rPr lang="cs-CZ" dirty="0" smtClean="0"/>
                    <a:t>          10</a:t>
                  </a:r>
                  <a:r>
                    <a:rPr lang="cs-CZ" baseline="30000" dirty="0" smtClean="0"/>
                    <a:t>2</a:t>
                  </a:r>
                  <a:r>
                    <a:rPr lang="cs-CZ" dirty="0" smtClean="0"/>
                    <a:t>          10</a:t>
                  </a:r>
                  <a:r>
                    <a:rPr lang="cs-CZ" baseline="30000" dirty="0" smtClean="0"/>
                    <a:t>3</a:t>
                  </a:r>
                  <a:r>
                    <a:rPr lang="cs-CZ" dirty="0" smtClean="0"/>
                    <a:t>    </a:t>
                  </a:r>
                  <a:endParaRPr lang="cs-CZ" baseline="300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990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6324183" cy="845714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vrstev:</a:t>
            </a:r>
            <a:br>
              <a:rPr lang="cs-CZ" dirty="0" smtClean="0"/>
            </a:br>
            <a:r>
              <a:rPr lang="cs-CZ" dirty="0" smtClean="0"/>
              <a:t>Závislost vybíjení na morfologii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2520274583"/>
              </p:ext>
            </p:extLst>
          </p:nvPr>
        </p:nvGraphicFramePr>
        <p:xfrm>
          <a:off x="0" y="3124553"/>
          <a:ext cx="7416824" cy="383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385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4283968" y="-134545"/>
            <a:ext cx="5158639" cy="3821578"/>
            <a:chOff x="1765667" y="2674417"/>
            <a:chExt cx="5158639" cy="3821578"/>
          </a:xfrm>
          <a:effectLst/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445" y="2674417"/>
              <a:ext cx="5023307" cy="37674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Obrázek 15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8819" y="4713518"/>
              <a:ext cx="915930" cy="89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Obrázek 14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095" y="3397552"/>
              <a:ext cx="914457" cy="89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Přímá spojnice se šipkou 14"/>
            <p:cNvCxnSpPr/>
            <p:nvPr/>
          </p:nvCxnSpPr>
          <p:spPr>
            <a:xfrm>
              <a:off x="3479329" y="4712638"/>
              <a:ext cx="57600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H="1" flipV="1">
              <a:off x="4788024" y="4275140"/>
              <a:ext cx="576000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Skupina 16"/>
            <p:cNvGrpSpPr/>
            <p:nvPr/>
          </p:nvGrpSpPr>
          <p:grpSpPr>
            <a:xfrm>
              <a:off x="1765667" y="2682489"/>
              <a:ext cx="5158639" cy="3813506"/>
              <a:chOff x="128236" y="2120851"/>
              <a:chExt cx="3173950" cy="2346332"/>
            </a:xfrm>
          </p:grpSpPr>
          <p:sp>
            <p:nvSpPr>
              <p:cNvPr id="18" name="TextovéPole 17"/>
              <p:cNvSpPr txBox="1"/>
              <p:nvPr/>
            </p:nvSpPr>
            <p:spPr>
              <a:xfrm rot="21586618">
                <a:off x="308279" y="2120851"/>
                <a:ext cx="239437" cy="22161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cs-CZ" dirty="0" smtClean="0"/>
                  <a:t>7</a:t>
                </a:r>
              </a:p>
              <a:p>
                <a:pPr>
                  <a:lnSpc>
                    <a:spcPct val="160000"/>
                  </a:lnSpc>
                </a:pPr>
                <a:r>
                  <a:rPr lang="cs-CZ" dirty="0" smtClean="0"/>
                  <a:t>6</a:t>
                </a:r>
              </a:p>
              <a:p>
                <a:pPr>
                  <a:lnSpc>
                    <a:spcPct val="160000"/>
                  </a:lnSpc>
                </a:pPr>
                <a:r>
                  <a:rPr lang="cs-CZ" dirty="0" smtClean="0"/>
                  <a:t>5</a:t>
                </a:r>
              </a:p>
              <a:p>
                <a:pPr>
                  <a:lnSpc>
                    <a:spcPct val="160000"/>
                  </a:lnSpc>
                </a:pPr>
                <a:r>
                  <a:rPr lang="cs-CZ" dirty="0" smtClean="0"/>
                  <a:t>4</a:t>
                </a:r>
              </a:p>
              <a:p>
                <a:pPr>
                  <a:lnSpc>
                    <a:spcPct val="160000"/>
                  </a:lnSpc>
                </a:pPr>
                <a:r>
                  <a:rPr lang="cs-CZ" dirty="0" smtClean="0"/>
                  <a:t>3</a:t>
                </a:r>
              </a:p>
              <a:p>
                <a:pPr>
                  <a:lnSpc>
                    <a:spcPct val="160000"/>
                  </a:lnSpc>
                </a:pPr>
                <a:r>
                  <a:rPr lang="cs-CZ" dirty="0" smtClean="0"/>
                  <a:t>2</a:t>
                </a:r>
                <a:endParaRPr lang="cs-CZ" dirty="0"/>
              </a:p>
              <a:p>
                <a:pPr>
                  <a:lnSpc>
                    <a:spcPct val="160000"/>
                  </a:lnSpc>
                </a:pPr>
                <a:r>
                  <a:rPr lang="cs-CZ" dirty="0" smtClean="0"/>
                  <a:t>1</a:t>
                </a:r>
              </a:p>
              <a:p>
                <a:pPr>
                  <a:lnSpc>
                    <a:spcPct val="160000"/>
                  </a:lnSpc>
                </a:pPr>
                <a:r>
                  <a:rPr lang="cs-CZ" dirty="0" smtClean="0"/>
                  <a:t>0</a:t>
                </a:r>
                <a:endParaRPr lang="cs-CZ" dirty="0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 rot="16188337">
                <a:off x="-117249" y="3259212"/>
                <a:ext cx="718208" cy="227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i="1" dirty="0" smtClean="0"/>
                  <a:t>q</a:t>
                </a:r>
                <a:r>
                  <a:rPr lang="cs-CZ" dirty="0" smtClean="0"/>
                  <a:t> [10</a:t>
                </a:r>
                <a:r>
                  <a:rPr lang="cs-CZ" baseline="30000" dirty="0" smtClean="0"/>
                  <a:t>-16</a:t>
                </a:r>
                <a:r>
                  <a:rPr lang="cs-CZ" dirty="0" smtClean="0"/>
                  <a:t> C]</a:t>
                </a:r>
                <a:endParaRPr lang="cs-CZ" dirty="0"/>
              </a:p>
            </p:txBody>
          </p:sp>
          <p:sp>
            <p:nvSpPr>
              <p:cNvPr id="20" name="Obdélník 19"/>
              <p:cNvSpPr/>
              <p:nvPr/>
            </p:nvSpPr>
            <p:spPr>
              <a:xfrm rot="21588337">
                <a:off x="454293" y="4204656"/>
                <a:ext cx="256791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 rot="21523793">
                <a:off x="1778757" y="4239944"/>
                <a:ext cx="339477" cy="227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i="1" dirty="0">
                    <a:sym typeface="Symbol"/>
                  </a:rPr>
                  <a:t></a:t>
                </a:r>
                <a:r>
                  <a:rPr lang="cs-CZ" dirty="0" smtClean="0"/>
                  <a:t> [-]</a:t>
                </a:r>
                <a:endParaRPr lang="cs-CZ" dirty="0"/>
              </a:p>
            </p:txBody>
          </p:sp>
          <p:sp>
            <p:nvSpPr>
              <p:cNvPr id="22" name="Obdélník 21"/>
              <p:cNvSpPr/>
              <p:nvPr/>
            </p:nvSpPr>
            <p:spPr>
              <a:xfrm rot="21588337">
                <a:off x="567723" y="2149778"/>
                <a:ext cx="384072" cy="1258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 rot="13006">
                <a:off x="410502" y="4144673"/>
                <a:ext cx="2891684" cy="227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10</a:t>
                </a:r>
                <a:r>
                  <a:rPr lang="cs-CZ" baseline="30000" dirty="0" smtClean="0"/>
                  <a:t>-2      </a:t>
                </a:r>
                <a:r>
                  <a:rPr lang="cs-CZ" dirty="0" smtClean="0"/>
                  <a:t>10</a:t>
                </a:r>
                <a:r>
                  <a:rPr lang="cs-CZ" baseline="30000" dirty="0" smtClean="0"/>
                  <a:t>-1   </a:t>
                </a:r>
                <a:r>
                  <a:rPr lang="cs-CZ" dirty="0" smtClean="0"/>
                  <a:t>  10</a:t>
                </a:r>
                <a:r>
                  <a:rPr lang="cs-CZ" baseline="30000" dirty="0" smtClean="0"/>
                  <a:t>0        </a:t>
                </a:r>
                <a:r>
                  <a:rPr lang="cs-CZ" dirty="0" smtClean="0"/>
                  <a:t>10</a:t>
                </a:r>
                <a:r>
                  <a:rPr lang="cs-CZ" baseline="30000" dirty="0" smtClean="0"/>
                  <a:t>1</a:t>
                </a:r>
                <a:r>
                  <a:rPr lang="cs-CZ" dirty="0" smtClean="0"/>
                  <a:t>     10</a:t>
                </a:r>
                <a:r>
                  <a:rPr lang="cs-CZ" baseline="30000" dirty="0" smtClean="0"/>
                  <a:t>2</a:t>
                </a:r>
                <a:r>
                  <a:rPr lang="cs-CZ" dirty="0" smtClean="0"/>
                  <a:t>     10</a:t>
                </a:r>
                <a:r>
                  <a:rPr lang="cs-CZ" baseline="30000" dirty="0" smtClean="0"/>
                  <a:t>3</a:t>
                </a:r>
                <a:r>
                  <a:rPr lang="cs-CZ" dirty="0" smtClean="0"/>
                  <a:t>     10</a:t>
                </a:r>
                <a:r>
                  <a:rPr lang="cs-CZ" baseline="30000" dirty="0" smtClean="0"/>
                  <a:t>4</a:t>
                </a:r>
                <a:endParaRPr lang="cs-CZ" baseline="30000" dirty="0"/>
              </a:p>
            </p:txBody>
          </p:sp>
        </p:grpSp>
      </p:grpSp>
      <p:sp>
        <p:nvSpPr>
          <p:cNvPr id="24" name="Obdélník 23"/>
          <p:cNvSpPr/>
          <p:nvPr/>
        </p:nvSpPr>
        <p:spPr>
          <a:xfrm>
            <a:off x="1132041" y="2550880"/>
            <a:ext cx="6624736" cy="257473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Vybíjení vrstvy je závislé na její morfologii, která je dobře popsatelná průměrným koordinačním číslem částic ve vrstvě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6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8" name="Rectangle 5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7" name="Rectangle 70"/>
          <p:cNvSpPr>
            <a:spLocks noChangeArrowheads="1"/>
          </p:cNvSpPr>
          <p:nvPr/>
        </p:nvSpPr>
        <p:spPr bwMode="auto">
          <a:xfrm>
            <a:off x="0" y="9296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0" y="2211089"/>
            <a:ext cx="2772970" cy="2218021"/>
            <a:chOff x="574408" y="2338832"/>
            <a:chExt cx="2772970" cy="2218021"/>
          </a:xfrm>
        </p:grpSpPr>
        <p:pic>
          <p:nvPicPr>
            <p:cNvPr id="40" name="Obrázek 3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2" r="6660"/>
            <a:stretch>
              <a:fillRect/>
            </a:stretch>
          </p:blipFill>
          <p:spPr bwMode="auto">
            <a:xfrm>
              <a:off x="857728" y="2358528"/>
              <a:ext cx="2253553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2" name="Skupina 2051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73" name="TextovéPole 72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75" name="Obdélník 74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0" name="Obdélník 79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6" name="TextovéPole 75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444208" y="2211089"/>
            <a:ext cx="3129974" cy="2218021"/>
            <a:chOff x="2699792" y="4569242"/>
            <a:chExt cx="3129974" cy="2218021"/>
          </a:xfrm>
        </p:grpSpPr>
        <p:pic>
          <p:nvPicPr>
            <p:cNvPr id="58" name="Obrázek 57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2" r="6989"/>
            <a:stretch>
              <a:fillRect/>
            </a:stretch>
          </p:blipFill>
          <p:spPr bwMode="auto">
            <a:xfrm>
              <a:off x="3033029" y="4591176"/>
              <a:ext cx="21963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" name="Skupina 99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101" name="TextovéPole 10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102" name="TextovéPole 10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103" name="Obdélník 10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4" name="TextovéPole 10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105" name="Obdélník 10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92" name="TextovéPole 91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sp>
        <p:nvSpPr>
          <p:cNvPr id="45" name="Rectangle 86"/>
          <p:cNvSpPr>
            <a:spLocks noChangeArrowheads="1"/>
          </p:cNvSpPr>
          <p:nvPr/>
        </p:nvSpPr>
        <p:spPr bwMode="auto">
          <a:xfrm>
            <a:off x="6878055" y="24006"/>
            <a:ext cx="223044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dirty="0" smtClean="0">
                <a:solidFill>
                  <a:schemeClr val="accent2"/>
                </a:solidFill>
              </a:rPr>
              <a:t>Vybíjecí konstanty:</a:t>
            </a:r>
            <a:br>
              <a:rPr lang="cs-CZ" altLang="cs-CZ" sz="1300" dirty="0" smtClean="0">
                <a:solidFill>
                  <a:schemeClr val="accent2"/>
                </a:solidFill>
              </a:rPr>
            </a:br>
            <a:r>
              <a:rPr lang="cs-CZ" altLang="cs-CZ" sz="1300" dirty="0" smtClean="0">
                <a:solidFill>
                  <a:schemeClr val="accent2"/>
                </a:solidFill>
              </a:rPr>
              <a:t/>
            </a:r>
            <a:br>
              <a:rPr lang="cs-CZ" altLang="cs-CZ" sz="1300" dirty="0" smtClean="0">
                <a:solidFill>
                  <a:schemeClr val="accent2"/>
                </a:solidFill>
              </a:rPr>
            </a:br>
            <a:r>
              <a:rPr lang="cs-CZ" altLang="cs-CZ" sz="1300" dirty="0" err="1" smtClean="0">
                <a:solidFill>
                  <a:schemeClr val="accent2"/>
                </a:solidFill>
              </a:rPr>
              <a:t>k</a:t>
            </a:r>
            <a:r>
              <a:rPr lang="cs-CZ" altLang="cs-CZ" sz="1300" baseline="-25000" dirty="0" err="1" smtClean="0">
                <a:solidFill>
                  <a:schemeClr val="accent2"/>
                </a:solidFill>
              </a:rPr>
              <a:t>základ</a:t>
            </a:r>
            <a:r>
              <a:rPr lang="cs-CZ" altLang="cs-CZ" sz="1300" dirty="0" smtClean="0">
                <a:solidFill>
                  <a:schemeClr val="accent2"/>
                </a:solidFill>
              </a:rPr>
              <a:t> = </a:t>
            </a:r>
            <a:r>
              <a:rPr lang="en-US" altLang="cs-CZ" sz="1300" dirty="0">
                <a:solidFill>
                  <a:schemeClr val="accent2"/>
                </a:solidFill>
              </a:rPr>
              <a:t>5.5∙10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6</a:t>
            </a:r>
            <a:r>
              <a:rPr lang="en-US" altLang="cs-CZ" sz="1300" dirty="0">
                <a:solidFill>
                  <a:schemeClr val="accent2"/>
                </a:solidFill>
              </a:rPr>
              <a:t> </a:t>
            </a:r>
            <a:r>
              <a:rPr lang="cs-CZ" altLang="cs-CZ" sz="1300" dirty="0">
                <a:solidFill>
                  <a:schemeClr val="accent2"/>
                </a:solidFill>
              </a:rPr>
              <a:t> </a:t>
            </a:r>
            <a:r>
              <a:rPr lang="en-US" altLang="cs-CZ" sz="1300" dirty="0">
                <a:solidFill>
                  <a:schemeClr val="accent2"/>
                </a:solidFill>
              </a:rPr>
              <a:t>s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-1</a:t>
            </a:r>
            <a:r>
              <a:rPr lang="cs-CZ" altLang="cs-CZ" sz="1300" dirty="0" smtClean="0">
                <a:solidFill>
                  <a:schemeClr val="accent2"/>
                </a:solidFill>
              </a:rPr>
              <a:t/>
            </a:r>
            <a:br>
              <a:rPr lang="cs-CZ" altLang="cs-CZ" sz="1300" dirty="0" smtClean="0">
                <a:solidFill>
                  <a:schemeClr val="accent2"/>
                </a:solidFill>
              </a:rPr>
            </a:br>
            <a:r>
              <a:rPr lang="en-US" altLang="cs-CZ" sz="1300" dirty="0" smtClean="0">
                <a:solidFill>
                  <a:prstClr val="black"/>
                </a:solidFill>
              </a:rPr>
              <a:t>k</a:t>
            </a:r>
            <a:r>
              <a:rPr lang="cs-CZ" altLang="cs-CZ" sz="1300" baseline="-25000" dirty="0" smtClean="0"/>
              <a:t>x</a:t>
            </a:r>
            <a:r>
              <a:rPr lang="cs-CZ" altLang="cs-CZ" sz="1300" dirty="0" smtClean="0"/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=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8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s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-1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0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0000"/>
                </a:solidFill>
              </a:rPr>
              <a:t>x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=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7</a:t>
            </a:r>
            <a:r>
              <a:rPr lang="en-US" altLang="cs-CZ" sz="1300" dirty="0" smtClean="0">
                <a:solidFill>
                  <a:srgbClr val="FF0000"/>
                </a:solidFill>
              </a:rPr>
              <a:t> 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C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C000"/>
                </a:solidFill>
              </a:rPr>
              <a:t>x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=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6</a:t>
            </a:r>
            <a:r>
              <a:rPr lang="en-US" altLang="cs-CZ" sz="1300" dirty="0" smtClean="0">
                <a:solidFill>
                  <a:srgbClr val="FFC000"/>
                </a:solidFill>
              </a:rPr>
              <a:t> 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92D05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92D050"/>
                </a:solidFill>
              </a:rPr>
              <a:t>x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=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5</a:t>
            </a:r>
            <a:r>
              <a:rPr lang="en-US" altLang="cs-CZ" sz="1300" dirty="0" smtClean="0">
                <a:solidFill>
                  <a:srgbClr val="92D050"/>
                </a:solidFill>
              </a:rPr>
              <a:t> 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0070C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0070C0"/>
                </a:solidFill>
              </a:rPr>
              <a:t>x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=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4</a:t>
            </a:r>
            <a:r>
              <a:rPr lang="cs-CZ" altLang="cs-CZ" sz="1300" baseline="300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 s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-1</a:t>
            </a:r>
            <a:endParaRPr lang="cs-CZ" altLang="cs-CZ" sz="1300" baseline="30000" dirty="0" smtClean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baseline="30000" dirty="0" smtClean="0">
                <a:solidFill>
                  <a:schemeClr val="accent2"/>
                </a:solidFill>
              </a:rPr>
              <a:t>…… </a:t>
            </a:r>
            <a:r>
              <a:rPr lang="cs-CZ" altLang="cs-CZ" sz="1300" dirty="0" smtClean="0">
                <a:solidFill>
                  <a:schemeClr val="accent2"/>
                </a:solidFill>
              </a:rPr>
              <a:t> – změněny obě konstanty </a:t>
            </a:r>
            <a:r>
              <a:rPr lang="en-US" altLang="cs-CZ" sz="1300" dirty="0" smtClean="0">
                <a:solidFill>
                  <a:schemeClr val="accent2"/>
                </a:solidFill>
              </a:rPr>
              <a:t>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110"/>
            <a:ext cx="84990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1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0111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441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3222104" y="2211089"/>
            <a:ext cx="2772970" cy="2218021"/>
            <a:chOff x="4872015" y="2339674"/>
            <a:chExt cx="2772970" cy="2218021"/>
          </a:xfrm>
        </p:grpSpPr>
        <p:pic>
          <p:nvPicPr>
            <p:cNvPr id="50" name="Obrázek 4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1" r="6543"/>
            <a:stretch>
              <a:fillRect/>
            </a:stretch>
          </p:blipFill>
          <p:spPr bwMode="auto">
            <a:xfrm>
              <a:off x="5188257" y="2358528"/>
              <a:ext cx="221172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Skupina 50"/>
            <p:cNvGrpSpPr/>
            <p:nvPr/>
          </p:nvGrpSpPr>
          <p:grpSpPr>
            <a:xfrm>
              <a:off x="4872015" y="2339674"/>
              <a:ext cx="2652025" cy="2218021"/>
              <a:chOff x="189017" y="2341094"/>
              <a:chExt cx="2652025" cy="2218021"/>
            </a:xfrm>
          </p:grpSpPr>
          <p:sp>
            <p:nvSpPr>
              <p:cNvPr id="52" name="TextovéPole 51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4" name="Obdélník 53"/>
              <p:cNvSpPr/>
              <p:nvPr/>
            </p:nvSpPr>
            <p:spPr>
              <a:xfrm rot="21588337">
                <a:off x="556560" y="4159297"/>
                <a:ext cx="2284482" cy="173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56" name="Obdélník 55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7" name="TextovéPole 56"/>
            <p:cNvSpPr txBox="1"/>
            <p:nvPr/>
          </p:nvSpPr>
          <p:spPr>
            <a:xfrm rot="13006">
              <a:off x="5127509" y="4110800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2077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04" y="360111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Skupina 42"/>
          <p:cNvGrpSpPr/>
          <p:nvPr/>
        </p:nvGrpSpPr>
        <p:grpSpPr>
          <a:xfrm>
            <a:off x="0" y="4653136"/>
            <a:ext cx="2772970" cy="2218021"/>
            <a:chOff x="574408" y="2338832"/>
            <a:chExt cx="2772970" cy="2218021"/>
          </a:xfrm>
        </p:grpSpPr>
        <p:pic>
          <p:nvPicPr>
            <p:cNvPr id="44" name="Obrázek 43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1" r="6856"/>
            <a:stretch>
              <a:fillRect/>
            </a:stretch>
          </p:blipFill>
          <p:spPr bwMode="auto">
            <a:xfrm>
              <a:off x="862301" y="2360784"/>
              <a:ext cx="224194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" name="Skupina 45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48" name="TextovéPole 47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9" name="Obdélník 58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TextovéPole 59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61" name="Obdélník 60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7" name="TextovéPole 46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3231422" y="4663184"/>
            <a:ext cx="2763652" cy="2207973"/>
            <a:chOff x="4870801" y="2357506"/>
            <a:chExt cx="2763652" cy="2207973"/>
          </a:xfrm>
        </p:grpSpPr>
        <p:pic>
          <p:nvPicPr>
            <p:cNvPr id="63" name="Obrázek 62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5" r="8569"/>
            <a:stretch>
              <a:fillRect/>
            </a:stretch>
          </p:blipFill>
          <p:spPr bwMode="auto">
            <a:xfrm>
              <a:off x="5187818" y="2385104"/>
              <a:ext cx="21501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" name="Skupina 63"/>
            <p:cNvGrpSpPr/>
            <p:nvPr/>
          </p:nvGrpSpPr>
          <p:grpSpPr>
            <a:xfrm>
              <a:off x="4870801" y="2357506"/>
              <a:ext cx="2502821" cy="2207973"/>
              <a:chOff x="189017" y="2351142"/>
              <a:chExt cx="2502821" cy="2207973"/>
            </a:xfrm>
          </p:grpSpPr>
          <p:sp>
            <p:nvSpPr>
              <p:cNvPr id="66" name="TextovéPole 65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67" name="TextovéPole 66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68" name="Obdélník 67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TextovéPole 68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70" name="Obdélník 69"/>
              <p:cNvSpPr/>
              <p:nvPr/>
            </p:nvSpPr>
            <p:spPr>
              <a:xfrm rot="21588337">
                <a:off x="623119" y="2351142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5" name="TextovéPole 64"/>
            <p:cNvSpPr txBox="1"/>
            <p:nvPr/>
          </p:nvSpPr>
          <p:spPr>
            <a:xfrm rot="13006">
              <a:off x="5116977" y="4107712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/>
                <a:t> </a:t>
              </a:r>
              <a:r>
                <a:rPr lang="cs-CZ" sz="1100" dirty="0" smtClean="0"/>
                <a:t>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      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</a:t>
              </a:r>
              <a:endParaRPr lang="cs-CZ" sz="1100" baseline="30000" dirty="0"/>
            </a:p>
          </p:txBody>
        </p:sp>
      </p:grpSp>
      <p:grpSp>
        <p:nvGrpSpPr>
          <p:cNvPr id="71" name="Skupina 70"/>
          <p:cNvGrpSpPr/>
          <p:nvPr/>
        </p:nvGrpSpPr>
        <p:grpSpPr>
          <a:xfrm>
            <a:off x="6444208" y="4653136"/>
            <a:ext cx="3129974" cy="2218021"/>
            <a:chOff x="2699792" y="4569242"/>
            <a:chExt cx="3129974" cy="2218021"/>
          </a:xfrm>
        </p:grpSpPr>
        <p:pic>
          <p:nvPicPr>
            <p:cNvPr id="72" name="Obrázek 71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8" r="6721"/>
            <a:stretch>
              <a:fillRect/>
            </a:stretch>
          </p:blipFill>
          <p:spPr bwMode="auto">
            <a:xfrm>
              <a:off x="3017641" y="4596107"/>
              <a:ext cx="2214509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Skupina 77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81" name="TextovéPole 8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82" name="TextovéPole 8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83" name="Obdélník 8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5" name="Obdélník 8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9" name="TextovéPole 78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86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000"/>
            <a:ext cx="849906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3000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22" y="603000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do substrátu</a:t>
            </a:r>
          </a:p>
        </p:txBody>
      </p:sp>
      <p:sp>
        <p:nvSpPr>
          <p:cNvPr id="42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4343304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mezi částicemi</a:t>
            </a:r>
          </a:p>
        </p:txBody>
      </p:sp>
    </p:spTree>
    <p:extLst>
      <p:ext uri="{BB962C8B-B14F-4D97-AF65-F5344CB8AC3E}">
        <p14:creationId xmlns:p14="http://schemas.microsoft.com/office/powerpoint/2010/main" val="19610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8" name="Rectangle 5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7" name="Rectangle 70"/>
          <p:cNvSpPr>
            <a:spLocks noChangeArrowheads="1"/>
          </p:cNvSpPr>
          <p:nvPr/>
        </p:nvSpPr>
        <p:spPr bwMode="auto">
          <a:xfrm>
            <a:off x="0" y="9296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0" y="2211089"/>
            <a:ext cx="2772970" cy="2218021"/>
            <a:chOff x="574408" y="2338832"/>
            <a:chExt cx="2772970" cy="2218021"/>
          </a:xfrm>
        </p:grpSpPr>
        <p:pic>
          <p:nvPicPr>
            <p:cNvPr id="40" name="Obrázek 3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2" r="6660"/>
            <a:stretch>
              <a:fillRect/>
            </a:stretch>
          </p:blipFill>
          <p:spPr bwMode="auto">
            <a:xfrm>
              <a:off x="857728" y="2358528"/>
              <a:ext cx="2253553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2" name="Skupina 2051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73" name="TextovéPole 72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75" name="Obdélník 74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0" name="Obdélník 79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6" name="TextovéPole 75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444208" y="2211089"/>
            <a:ext cx="3129974" cy="2218021"/>
            <a:chOff x="2699792" y="4569242"/>
            <a:chExt cx="3129974" cy="2218021"/>
          </a:xfrm>
        </p:grpSpPr>
        <p:pic>
          <p:nvPicPr>
            <p:cNvPr id="58" name="Obrázek 57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2" r="6989"/>
            <a:stretch>
              <a:fillRect/>
            </a:stretch>
          </p:blipFill>
          <p:spPr bwMode="auto">
            <a:xfrm>
              <a:off x="3033029" y="4591176"/>
              <a:ext cx="21963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" name="Skupina 99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101" name="TextovéPole 10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102" name="TextovéPole 10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103" name="Obdélník 10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4" name="TextovéPole 10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105" name="Obdélník 10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92" name="TextovéPole 91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2058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110"/>
            <a:ext cx="84990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1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0111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441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3222104" y="2211089"/>
            <a:ext cx="2772970" cy="2218021"/>
            <a:chOff x="4872015" y="2339674"/>
            <a:chExt cx="2772970" cy="2218021"/>
          </a:xfrm>
        </p:grpSpPr>
        <p:pic>
          <p:nvPicPr>
            <p:cNvPr id="50" name="Obrázek 4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1" r="6543"/>
            <a:stretch>
              <a:fillRect/>
            </a:stretch>
          </p:blipFill>
          <p:spPr bwMode="auto">
            <a:xfrm>
              <a:off x="5188257" y="2358528"/>
              <a:ext cx="221172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Skupina 50"/>
            <p:cNvGrpSpPr/>
            <p:nvPr/>
          </p:nvGrpSpPr>
          <p:grpSpPr>
            <a:xfrm>
              <a:off x="4872015" y="2339674"/>
              <a:ext cx="2652025" cy="2218021"/>
              <a:chOff x="189017" y="2341094"/>
              <a:chExt cx="2652025" cy="2218021"/>
            </a:xfrm>
          </p:grpSpPr>
          <p:sp>
            <p:nvSpPr>
              <p:cNvPr id="52" name="TextovéPole 51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4" name="Obdélník 53"/>
              <p:cNvSpPr/>
              <p:nvPr/>
            </p:nvSpPr>
            <p:spPr>
              <a:xfrm rot="21588337">
                <a:off x="556560" y="4159297"/>
                <a:ext cx="2284482" cy="173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56" name="Obdélník 55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7" name="TextovéPole 56"/>
            <p:cNvSpPr txBox="1"/>
            <p:nvPr/>
          </p:nvSpPr>
          <p:spPr>
            <a:xfrm rot="13006">
              <a:off x="5127509" y="4110800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2077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04" y="360111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Skupina 42"/>
          <p:cNvGrpSpPr/>
          <p:nvPr/>
        </p:nvGrpSpPr>
        <p:grpSpPr>
          <a:xfrm>
            <a:off x="0" y="4653136"/>
            <a:ext cx="2772970" cy="2218021"/>
            <a:chOff x="574408" y="2338832"/>
            <a:chExt cx="2772970" cy="2218021"/>
          </a:xfrm>
        </p:grpSpPr>
        <p:pic>
          <p:nvPicPr>
            <p:cNvPr id="44" name="Obrázek 43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1" r="6856"/>
            <a:stretch>
              <a:fillRect/>
            </a:stretch>
          </p:blipFill>
          <p:spPr bwMode="auto">
            <a:xfrm>
              <a:off x="862301" y="2360784"/>
              <a:ext cx="224194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" name="Skupina 45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48" name="TextovéPole 47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9" name="Obdélník 58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TextovéPole 59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61" name="Obdélník 60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7" name="TextovéPole 46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3231422" y="4663184"/>
            <a:ext cx="2763652" cy="2207973"/>
            <a:chOff x="4870801" y="2357506"/>
            <a:chExt cx="2763652" cy="2207973"/>
          </a:xfrm>
        </p:grpSpPr>
        <p:pic>
          <p:nvPicPr>
            <p:cNvPr id="63" name="Obrázek 62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5" r="8569"/>
            <a:stretch>
              <a:fillRect/>
            </a:stretch>
          </p:blipFill>
          <p:spPr bwMode="auto">
            <a:xfrm>
              <a:off x="5187818" y="2385104"/>
              <a:ext cx="21501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" name="Skupina 63"/>
            <p:cNvGrpSpPr/>
            <p:nvPr/>
          </p:nvGrpSpPr>
          <p:grpSpPr>
            <a:xfrm>
              <a:off x="4870801" y="2357506"/>
              <a:ext cx="2502821" cy="2207973"/>
              <a:chOff x="189017" y="2351142"/>
              <a:chExt cx="2502821" cy="2207973"/>
            </a:xfrm>
          </p:grpSpPr>
          <p:sp>
            <p:nvSpPr>
              <p:cNvPr id="66" name="TextovéPole 65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67" name="TextovéPole 66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68" name="Obdélník 67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TextovéPole 68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70" name="Obdélník 69"/>
              <p:cNvSpPr/>
              <p:nvPr/>
            </p:nvSpPr>
            <p:spPr>
              <a:xfrm rot="21588337">
                <a:off x="623119" y="2351142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5" name="TextovéPole 64"/>
            <p:cNvSpPr txBox="1"/>
            <p:nvPr/>
          </p:nvSpPr>
          <p:spPr>
            <a:xfrm rot="13006">
              <a:off x="5116977" y="4107712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/>
                <a:t> </a:t>
              </a:r>
              <a:r>
                <a:rPr lang="cs-CZ" sz="1100" dirty="0" smtClean="0"/>
                <a:t>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      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</a:t>
              </a:r>
              <a:endParaRPr lang="cs-CZ" sz="1100" baseline="30000" dirty="0"/>
            </a:p>
          </p:txBody>
        </p:sp>
      </p:grpSp>
      <p:grpSp>
        <p:nvGrpSpPr>
          <p:cNvPr id="71" name="Skupina 70"/>
          <p:cNvGrpSpPr/>
          <p:nvPr/>
        </p:nvGrpSpPr>
        <p:grpSpPr>
          <a:xfrm>
            <a:off x="6444208" y="4653136"/>
            <a:ext cx="3129974" cy="2218021"/>
            <a:chOff x="2699792" y="4569242"/>
            <a:chExt cx="3129974" cy="2218021"/>
          </a:xfrm>
        </p:grpSpPr>
        <p:pic>
          <p:nvPicPr>
            <p:cNvPr id="72" name="Obrázek 71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8" r="6721"/>
            <a:stretch>
              <a:fillRect/>
            </a:stretch>
          </p:blipFill>
          <p:spPr bwMode="auto">
            <a:xfrm>
              <a:off x="3017641" y="4596107"/>
              <a:ext cx="2214509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Skupina 77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81" name="TextovéPole 8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82" name="TextovéPole 8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83" name="Obdélník 8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5" name="Obdélník 8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9" name="TextovéPole 78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86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000"/>
            <a:ext cx="849906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3000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22" y="603000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do substrátu</a:t>
            </a:r>
          </a:p>
        </p:txBody>
      </p:sp>
      <p:sp>
        <p:nvSpPr>
          <p:cNvPr id="42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4343304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mezi částicemi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871700" y="3189997"/>
            <a:ext cx="5400600" cy="13191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Limitující je vždy ten proces s menší vybíjecí konstantou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8" name="Rectangle 86"/>
          <p:cNvSpPr>
            <a:spLocks noChangeArrowheads="1"/>
          </p:cNvSpPr>
          <p:nvPr/>
        </p:nvSpPr>
        <p:spPr bwMode="auto">
          <a:xfrm>
            <a:off x="6878055" y="24006"/>
            <a:ext cx="223044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dirty="0" smtClean="0">
                <a:solidFill>
                  <a:schemeClr val="accent2"/>
                </a:solidFill>
              </a:rPr>
              <a:t>Vybíjecí konstanty:</a:t>
            </a:r>
            <a:br>
              <a:rPr lang="cs-CZ" altLang="cs-CZ" sz="1300" dirty="0" smtClean="0">
                <a:solidFill>
                  <a:schemeClr val="accent2"/>
                </a:solidFill>
              </a:rPr>
            </a:br>
            <a:r>
              <a:rPr lang="cs-CZ" altLang="cs-CZ" sz="1300" dirty="0" smtClean="0">
                <a:solidFill>
                  <a:schemeClr val="accent2"/>
                </a:solidFill>
              </a:rPr>
              <a:t/>
            </a:r>
            <a:br>
              <a:rPr lang="cs-CZ" altLang="cs-CZ" sz="1300" dirty="0" smtClean="0">
                <a:solidFill>
                  <a:schemeClr val="accent2"/>
                </a:solidFill>
              </a:rPr>
            </a:br>
            <a:r>
              <a:rPr lang="cs-CZ" altLang="cs-CZ" sz="1300" dirty="0" err="1" smtClean="0">
                <a:solidFill>
                  <a:schemeClr val="accent2"/>
                </a:solidFill>
              </a:rPr>
              <a:t>k</a:t>
            </a:r>
            <a:r>
              <a:rPr lang="cs-CZ" altLang="cs-CZ" sz="1300" baseline="-25000" dirty="0" err="1" smtClean="0">
                <a:solidFill>
                  <a:schemeClr val="accent2"/>
                </a:solidFill>
              </a:rPr>
              <a:t>základ</a:t>
            </a:r>
            <a:r>
              <a:rPr lang="cs-CZ" altLang="cs-CZ" sz="1300" dirty="0" smtClean="0">
                <a:solidFill>
                  <a:schemeClr val="accent2"/>
                </a:solidFill>
              </a:rPr>
              <a:t> = </a:t>
            </a:r>
            <a:r>
              <a:rPr lang="en-US" altLang="cs-CZ" sz="1300" dirty="0">
                <a:solidFill>
                  <a:schemeClr val="accent2"/>
                </a:solidFill>
              </a:rPr>
              <a:t>5.5∙10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6</a:t>
            </a:r>
            <a:r>
              <a:rPr lang="en-US" altLang="cs-CZ" sz="1300" dirty="0">
                <a:solidFill>
                  <a:schemeClr val="accent2"/>
                </a:solidFill>
              </a:rPr>
              <a:t> </a:t>
            </a:r>
            <a:r>
              <a:rPr lang="cs-CZ" altLang="cs-CZ" sz="1300" dirty="0">
                <a:solidFill>
                  <a:schemeClr val="accent2"/>
                </a:solidFill>
              </a:rPr>
              <a:t> </a:t>
            </a:r>
            <a:r>
              <a:rPr lang="en-US" altLang="cs-CZ" sz="1300" dirty="0">
                <a:solidFill>
                  <a:schemeClr val="accent2"/>
                </a:solidFill>
              </a:rPr>
              <a:t>s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-1</a:t>
            </a:r>
            <a:r>
              <a:rPr lang="cs-CZ" altLang="cs-CZ" sz="1300" dirty="0" smtClean="0">
                <a:solidFill>
                  <a:schemeClr val="accent2"/>
                </a:solidFill>
              </a:rPr>
              <a:t/>
            </a:r>
            <a:br>
              <a:rPr lang="cs-CZ" altLang="cs-CZ" sz="1300" dirty="0" smtClean="0">
                <a:solidFill>
                  <a:schemeClr val="accent2"/>
                </a:solidFill>
              </a:rPr>
            </a:br>
            <a:r>
              <a:rPr lang="en-US" altLang="cs-CZ" sz="1300" dirty="0" smtClean="0">
                <a:solidFill>
                  <a:prstClr val="black"/>
                </a:solidFill>
              </a:rPr>
              <a:t>k</a:t>
            </a:r>
            <a:r>
              <a:rPr lang="cs-CZ" altLang="cs-CZ" sz="1300" baseline="-25000" dirty="0" smtClean="0"/>
              <a:t>x</a:t>
            </a:r>
            <a:r>
              <a:rPr lang="cs-CZ" altLang="cs-CZ" sz="1300" dirty="0" smtClean="0"/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=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8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s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-1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0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0000"/>
                </a:solidFill>
              </a:rPr>
              <a:t>x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=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7</a:t>
            </a:r>
            <a:r>
              <a:rPr lang="en-US" altLang="cs-CZ" sz="1300" dirty="0" smtClean="0">
                <a:solidFill>
                  <a:srgbClr val="FF0000"/>
                </a:solidFill>
              </a:rPr>
              <a:t> 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C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C000"/>
                </a:solidFill>
              </a:rPr>
              <a:t>x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=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6</a:t>
            </a:r>
            <a:r>
              <a:rPr lang="en-US" altLang="cs-CZ" sz="1300" dirty="0" smtClean="0">
                <a:solidFill>
                  <a:srgbClr val="FFC000"/>
                </a:solidFill>
              </a:rPr>
              <a:t> 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92D05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92D050"/>
                </a:solidFill>
              </a:rPr>
              <a:t>x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=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5</a:t>
            </a:r>
            <a:r>
              <a:rPr lang="en-US" altLang="cs-CZ" sz="1300" dirty="0" smtClean="0">
                <a:solidFill>
                  <a:srgbClr val="92D050"/>
                </a:solidFill>
              </a:rPr>
              <a:t> 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0070C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0070C0"/>
                </a:solidFill>
              </a:rPr>
              <a:t>x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=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4</a:t>
            </a:r>
            <a:r>
              <a:rPr lang="cs-CZ" altLang="cs-CZ" sz="1300" baseline="300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 s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-1</a:t>
            </a:r>
            <a:endParaRPr lang="cs-CZ" altLang="cs-CZ" sz="1300" baseline="30000" dirty="0" smtClean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baseline="30000" dirty="0" smtClean="0">
                <a:solidFill>
                  <a:schemeClr val="accent2"/>
                </a:solidFill>
              </a:rPr>
              <a:t>…… </a:t>
            </a:r>
            <a:r>
              <a:rPr lang="cs-CZ" altLang="cs-CZ" sz="1300" dirty="0" smtClean="0">
                <a:solidFill>
                  <a:schemeClr val="accent2"/>
                </a:solidFill>
              </a:rPr>
              <a:t> – změněny obě konstanty </a:t>
            </a:r>
            <a:r>
              <a:rPr lang="en-US" altLang="cs-CZ" sz="1300" dirty="0" smtClean="0">
                <a:solidFill>
                  <a:schemeClr val="accent2"/>
                </a:solidFill>
              </a:rPr>
              <a:t>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3D simulace: vliv vybíjení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4043" y="4310367"/>
            <a:ext cx="1929677" cy="666519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100x menší </a:t>
            </a:r>
            <a:r>
              <a:rPr lang="cs-CZ" dirty="0" smtClean="0">
                <a:sym typeface="Wingdings" panose="05000000000000000000" pitchFamily="2" charset="2"/>
              </a:rPr>
              <a:t>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100x větší  </a:t>
            </a:r>
            <a:r>
              <a:rPr lang="cs-CZ" dirty="0" smtClean="0">
                <a:sym typeface="Wingdings" panose="05000000000000000000" pitchFamily="2" charset="2"/>
              </a:rPr>
              <a:t>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-290304" y="2446116"/>
            <a:ext cx="3566160" cy="608383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dirty="0" smtClean="0"/>
              <a:t>Změna obou vybíjecích</a:t>
            </a:r>
            <a:br>
              <a:rPr lang="cs-CZ" dirty="0" smtClean="0"/>
            </a:br>
            <a:r>
              <a:rPr lang="cs-CZ" dirty="0" smtClean="0"/>
              <a:t>konstant</a:t>
            </a:r>
            <a:endParaRPr lang="cs-CZ" dirty="0"/>
          </a:p>
        </p:txBody>
      </p:sp>
      <p:pic>
        <p:nvPicPr>
          <p:cNvPr id="6158" name="Picture 14" descr="d4_0000009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4_0000015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d8_0000009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d8_000002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43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d4_0000011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Obrázek 56" descr="d4_0000024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68" name="Picture 24" descr="d8_0000009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86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d8_0000015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429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d4_00000077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d4_0000021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d8_00000078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72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d8_0000015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713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Přímá spojnice 18"/>
          <p:cNvCxnSpPr/>
          <p:nvPr/>
        </p:nvCxnSpPr>
        <p:spPr>
          <a:xfrm>
            <a:off x="3048000" y="2321644"/>
            <a:ext cx="11832" cy="391566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H="1">
            <a:off x="6084168" y="2321644"/>
            <a:ext cx="0" cy="391566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ástupný symbol pro obsah 8"/>
          <p:cNvSpPr txBox="1">
            <a:spLocks/>
          </p:cNvSpPr>
          <p:nvPr/>
        </p:nvSpPr>
        <p:spPr>
          <a:xfrm>
            <a:off x="2793186" y="2440282"/>
            <a:ext cx="3566160" cy="608383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Změna vybíjecí konstanty pro vybíjení mezi částicemi</a:t>
            </a:r>
            <a:endParaRPr lang="cs-CZ" dirty="0"/>
          </a:p>
        </p:txBody>
      </p:sp>
      <p:sp>
        <p:nvSpPr>
          <p:cNvPr id="48" name="Zástupný symbol pro obsah 8"/>
          <p:cNvSpPr txBox="1">
            <a:spLocks/>
          </p:cNvSpPr>
          <p:nvPr/>
        </p:nvSpPr>
        <p:spPr>
          <a:xfrm>
            <a:off x="5878418" y="2439158"/>
            <a:ext cx="3566160" cy="608383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Změna vybíjecí konstanty pro vybíjení do substrátu</a:t>
            </a:r>
            <a:endParaRPr lang="cs-CZ" dirty="0"/>
          </a:p>
        </p:txBody>
      </p:sp>
      <p:sp>
        <p:nvSpPr>
          <p:cNvPr id="49" name="Zástupný symbol pro obsah 5"/>
          <p:cNvSpPr txBox="1">
            <a:spLocks/>
          </p:cNvSpPr>
          <p:nvPr/>
        </p:nvSpPr>
        <p:spPr>
          <a:xfrm>
            <a:off x="3507785" y="4270254"/>
            <a:ext cx="1929677" cy="66651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100x menší </a:t>
            </a:r>
            <a:r>
              <a:rPr lang="cs-CZ" dirty="0" smtClean="0">
                <a:sym typeface="Wingdings" panose="05000000000000000000" pitchFamily="2" charset="2"/>
              </a:rPr>
              <a:t>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100x větší  </a:t>
            </a:r>
            <a:r>
              <a:rPr lang="cs-CZ" dirty="0" smtClean="0">
                <a:sym typeface="Wingdings" panose="05000000000000000000" pitchFamily="2" charset="2"/>
              </a:rPr>
              <a:t></a:t>
            </a:r>
            <a:endParaRPr lang="cs-CZ" dirty="0"/>
          </a:p>
        </p:txBody>
      </p:sp>
      <p:sp>
        <p:nvSpPr>
          <p:cNvPr id="50" name="Zástupný symbol pro obsah 5"/>
          <p:cNvSpPr txBox="1">
            <a:spLocks/>
          </p:cNvSpPr>
          <p:nvPr/>
        </p:nvSpPr>
        <p:spPr>
          <a:xfrm>
            <a:off x="6674771" y="4270254"/>
            <a:ext cx="1929677" cy="66651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100x menší </a:t>
            </a:r>
            <a:r>
              <a:rPr lang="cs-CZ" dirty="0" smtClean="0">
                <a:sym typeface="Wingdings" panose="05000000000000000000" pitchFamily="2" charset="2"/>
              </a:rPr>
              <a:t>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100x větší  </a:t>
            </a:r>
            <a:r>
              <a:rPr lang="cs-CZ" dirty="0" smtClean="0">
                <a:sym typeface="Wingdings" panose="05000000000000000000" pitchFamily="2" charset="2"/>
              </a:rPr>
              <a:t>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669172" y="6340678"/>
            <a:ext cx="380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Čím světlejší barva, tím nabitější částice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1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3D simulace: vliv vybíjení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4043" y="4310367"/>
            <a:ext cx="1929677" cy="666519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100x menší </a:t>
            </a:r>
            <a:r>
              <a:rPr lang="cs-CZ" dirty="0" smtClean="0">
                <a:sym typeface="Wingdings" panose="05000000000000000000" pitchFamily="2" charset="2"/>
              </a:rPr>
              <a:t>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100x větší  </a:t>
            </a:r>
            <a:r>
              <a:rPr lang="cs-CZ" dirty="0" smtClean="0">
                <a:sym typeface="Wingdings" panose="05000000000000000000" pitchFamily="2" charset="2"/>
              </a:rPr>
              <a:t>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-290304" y="2446116"/>
            <a:ext cx="3566160" cy="608383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dirty="0" smtClean="0"/>
              <a:t>Změna obou vybíjecích</a:t>
            </a:r>
            <a:br>
              <a:rPr lang="cs-CZ" dirty="0" smtClean="0"/>
            </a:br>
            <a:r>
              <a:rPr lang="cs-CZ" dirty="0" smtClean="0"/>
              <a:t>konstant</a:t>
            </a:r>
            <a:endParaRPr lang="cs-CZ" dirty="0"/>
          </a:p>
        </p:txBody>
      </p:sp>
      <p:pic>
        <p:nvPicPr>
          <p:cNvPr id="6158" name="Picture 14" descr="d4_0000009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4_0000015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d8_0000009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d8_000002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43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d4_0000011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Obrázek 56" descr="d4_0000024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68" name="Picture 24" descr="d8_0000009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86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d8_0000015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429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d4_00000077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d4_0000021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2979649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d8_00000078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72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 descr="d8_0000015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713" y="4869160"/>
            <a:ext cx="14400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Přímá spojnice 18"/>
          <p:cNvCxnSpPr/>
          <p:nvPr/>
        </p:nvCxnSpPr>
        <p:spPr>
          <a:xfrm>
            <a:off x="3048000" y="2321644"/>
            <a:ext cx="11832" cy="391566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H="1">
            <a:off x="6084168" y="2321644"/>
            <a:ext cx="0" cy="391566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ástupný symbol pro obsah 8"/>
          <p:cNvSpPr txBox="1">
            <a:spLocks/>
          </p:cNvSpPr>
          <p:nvPr/>
        </p:nvSpPr>
        <p:spPr>
          <a:xfrm>
            <a:off x="2793186" y="2440282"/>
            <a:ext cx="3566160" cy="608383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Změna vybíjecí konstanty pro vybíjení mezi částicemi</a:t>
            </a:r>
            <a:endParaRPr lang="cs-CZ" dirty="0"/>
          </a:p>
        </p:txBody>
      </p:sp>
      <p:sp>
        <p:nvSpPr>
          <p:cNvPr id="48" name="Zástupný symbol pro obsah 8"/>
          <p:cNvSpPr txBox="1">
            <a:spLocks/>
          </p:cNvSpPr>
          <p:nvPr/>
        </p:nvSpPr>
        <p:spPr>
          <a:xfrm>
            <a:off x="5878418" y="2439158"/>
            <a:ext cx="3566160" cy="608383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Změna vybíjecí konstanty pro vybíjení do substrátu</a:t>
            </a:r>
            <a:endParaRPr lang="cs-CZ" dirty="0"/>
          </a:p>
        </p:txBody>
      </p:sp>
      <p:sp>
        <p:nvSpPr>
          <p:cNvPr id="49" name="Zástupný symbol pro obsah 5"/>
          <p:cNvSpPr txBox="1">
            <a:spLocks/>
          </p:cNvSpPr>
          <p:nvPr/>
        </p:nvSpPr>
        <p:spPr>
          <a:xfrm>
            <a:off x="3507785" y="4270254"/>
            <a:ext cx="1929677" cy="66651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100x menší </a:t>
            </a:r>
            <a:r>
              <a:rPr lang="cs-CZ" dirty="0" smtClean="0">
                <a:sym typeface="Wingdings" panose="05000000000000000000" pitchFamily="2" charset="2"/>
              </a:rPr>
              <a:t>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100x větší  </a:t>
            </a:r>
            <a:r>
              <a:rPr lang="cs-CZ" dirty="0" smtClean="0">
                <a:sym typeface="Wingdings" panose="05000000000000000000" pitchFamily="2" charset="2"/>
              </a:rPr>
              <a:t></a:t>
            </a:r>
            <a:endParaRPr lang="cs-CZ" dirty="0"/>
          </a:p>
        </p:txBody>
      </p:sp>
      <p:sp>
        <p:nvSpPr>
          <p:cNvPr id="50" name="Zástupný symbol pro obsah 5"/>
          <p:cNvSpPr txBox="1">
            <a:spLocks/>
          </p:cNvSpPr>
          <p:nvPr/>
        </p:nvSpPr>
        <p:spPr>
          <a:xfrm>
            <a:off x="6674771" y="4270254"/>
            <a:ext cx="1929677" cy="66651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100x menší </a:t>
            </a:r>
            <a:r>
              <a:rPr lang="cs-CZ" dirty="0" smtClean="0">
                <a:sym typeface="Wingdings" panose="05000000000000000000" pitchFamily="2" charset="2"/>
              </a:rPr>
              <a:t>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100x větší  </a:t>
            </a:r>
            <a:r>
              <a:rPr lang="cs-CZ" dirty="0" smtClean="0">
                <a:sym typeface="Wingdings" panose="05000000000000000000" pitchFamily="2" charset="2"/>
              </a:rPr>
              <a:t>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669172" y="6340678"/>
            <a:ext cx="380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Čím světlejší barva, tím nabitější částice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75571" y="3094480"/>
            <a:ext cx="2628000" cy="108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Pomalé vybíjení</a:t>
            </a:r>
            <a:br>
              <a:rPr lang="cs-CZ" dirty="0" smtClean="0"/>
            </a:br>
            <a:r>
              <a:rPr lang="cs-CZ" dirty="0" smtClean="0"/>
              <a:t>Gradient náboje ve vrstvě</a:t>
            </a:r>
          </a:p>
          <a:p>
            <a:pPr algn="ctr"/>
            <a:r>
              <a:rPr lang="cs-CZ" dirty="0" smtClean="0"/>
              <a:t>Horní částice zcela nabity</a:t>
            </a:r>
            <a:endParaRPr lang="cs-CZ" dirty="0"/>
          </a:p>
        </p:txBody>
      </p:sp>
      <p:sp>
        <p:nvSpPr>
          <p:cNvPr id="28" name="Obdélník 27"/>
          <p:cNvSpPr/>
          <p:nvPr/>
        </p:nvSpPr>
        <p:spPr>
          <a:xfrm>
            <a:off x="175571" y="4982979"/>
            <a:ext cx="2628000" cy="108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Velmi rychlé vybíjení celé vrstvy</a:t>
            </a:r>
            <a:endParaRPr lang="cs-CZ" dirty="0"/>
          </a:p>
        </p:txBody>
      </p:sp>
      <p:sp>
        <p:nvSpPr>
          <p:cNvPr id="29" name="Obdélník 28"/>
          <p:cNvSpPr/>
          <p:nvPr/>
        </p:nvSpPr>
        <p:spPr>
          <a:xfrm>
            <a:off x="3258000" y="3094480"/>
            <a:ext cx="2628000" cy="108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Gradient náboje ve vrstvě je větší</a:t>
            </a:r>
            <a:br>
              <a:rPr lang="cs-CZ" dirty="0" smtClean="0"/>
            </a:br>
            <a:r>
              <a:rPr lang="cs-CZ" dirty="0" smtClean="0"/>
              <a:t>Spodní částice jsou zcela vybity, horní zcela nabity</a:t>
            </a:r>
            <a:endParaRPr lang="cs-CZ" dirty="0"/>
          </a:p>
        </p:txBody>
      </p:sp>
      <p:sp>
        <p:nvSpPr>
          <p:cNvPr id="30" name="Obdélník 29"/>
          <p:cNvSpPr/>
          <p:nvPr/>
        </p:nvSpPr>
        <p:spPr>
          <a:xfrm>
            <a:off x="3258000" y="4982979"/>
            <a:ext cx="2628000" cy="108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Náboj v rámci jedné větve uniformě rozložen</a:t>
            </a:r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6321551" y="3094480"/>
            <a:ext cx="2628000" cy="108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Pomalé vybíjení</a:t>
            </a:r>
            <a:br>
              <a:rPr lang="cs-CZ" dirty="0" smtClean="0"/>
            </a:br>
            <a:r>
              <a:rPr lang="cs-CZ" dirty="0" smtClean="0"/>
              <a:t>Náboj je velký v celé vrstvě</a:t>
            </a:r>
            <a:endParaRPr lang="cs-CZ" dirty="0"/>
          </a:p>
        </p:txBody>
      </p:sp>
      <p:sp>
        <p:nvSpPr>
          <p:cNvPr id="32" name="Obdélník 31"/>
          <p:cNvSpPr/>
          <p:nvPr/>
        </p:nvSpPr>
        <p:spPr>
          <a:xfrm>
            <a:off x="6321551" y="4982979"/>
            <a:ext cx="2628000" cy="108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Gradient náboje ve vrstvě</a:t>
            </a:r>
            <a:br>
              <a:rPr lang="cs-CZ" dirty="0" smtClean="0"/>
            </a:br>
            <a:r>
              <a:rPr lang="cs-CZ" dirty="0" smtClean="0"/>
              <a:t>Spodní částice zcela vybity</a:t>
            </a:r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 rot="20452992">
            <a:off x="1527972" y="3925740"/>
            <a:ext cx="1663200" cy="522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cs-CZ" sz="1400" dirty="0" smtClean="0"/>
              <a:t>Není limitace</a:t>
            </a:r>
            <a:endParaRPr lang="cs-CZ" sz="1400" dirty="0"/>
          </a:p>
        </p:txBody>
      </p:sp>
      <p:sp>
        <p:nvSpPr>
          <p:cNvPr id="35" name="TextovéPole 34"/>
          <p:cNvSpPr txBox="1"/>
          <p:nvPr/>
        </p:nvSpPr>
        <p:spPr>
          <a:xfrm rot="20452992">
            <a:off x="4552480" y="3924384"/>
            <a:ext cx="1664237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Limitováno vybíjením</a:t>
            </a:r>
            <a:br>
              <a:rPr lang="cs-CZ" sz="1400" dirty="0" smtClean="0"/>
            </a:br>
            <a:r>
              <a:rPr lang="cs-CZ" sz="1400" dirty="0" smtClean="0"/>
              <a:t>mezi částicemi</a:t>
            </a:r>
            <a:endParaRPr lang="cs-CZ" sz="1400" dirty="0"/>
          </a:p>
        </p:txBody>
      </p:sp>
      <p:sp>
        <p:nvSpPr>
          <p:cNvPr id="36" name="TextovéPole 35"/>
          <p:cNvSpPr txBox="1"/>
          <p:nvPr/>
        </p:nvSpPr>
        <p:spPr>
          <a:xfrm rot="20452992">
            <a:off x="4552480" y="5806467"/>
            <a:ext cx="1664237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Limitováno vybíjením</a:t>
            </a:r>
            <a:br>
              <a:rPr lang="cs-CZ" sz="1400" dirty="0" smtClean="0"/>
            </a:br>
            <a:r>
              <a:rPr lang="cs-CZ" sz="1400" dirty="0" smtClean="0"/>
              <a:t>do substrátu</a:t>
            </a:r>
            <a:endParaRPr lang="cs-CZ" sz="1400" dirty="0"/>
          </a:p>
        </p:txBody>
      </p:sp>
      <p:sp>
        <p:nvSpPr>
          <p:cNvPr id="37" name="TextovéPole 36"/>
          <p:cNvSpPr txBox="1"/>
          <p:nvPr/>
        </p:nvSpPr>
        <p:spPr>
          <a:xfrm rot="20452992">
            <a:off x="7598258" y="5806467"/>
            <a:ext cx="1664237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Limitováno vybíjením</a:t>
            </a:r>
            <a:br>
              <a:rPr lang="cs-CZ" sz="1400" dirty="0" smtClean="0"/>
            </a:br>
            <a:r>
              <a:rPr lang="cs-CZ" sz="1400" dirty="0" smtClean="0"/>
              <a:t>mezi částicemi</a:t>
            </a:r>
            <a:endParaRPr lang="cs-CZ" sz="1400" dirty="0"/>
          </a:p>
        </p:txBody>
      </p:sp>
      <p:sp>
        <p:nvSpPr>
          <p:cNvPr id="38" name="TextovéPole 37"/>
          <p:cNvSpPr txBox="1"/>
          <p:nvPr/>
        </p:nvSpPr>
        <p:spPr>
          <a:xfrm rot="20452992">
            <a:off x="7610206" y="3924384"/>
            <a:ext cx="1664237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Limitováno vybíjením</a:t>
            </a:r>
            <a:br>
              <a:rPr lang="cs-CZ" sz="1400" dirty="0" smtClean="0"/>
            </a:br>
            <a:r>
              <a:rPr lang="cs-CZ" sz="1400" dirty="0" smtClean="0"/>
              <a:t>do substrátu</a:t>
            </a:r>
            <a:endParaRPr lang="cs-CZ" sz="1400" dirty="0"/>
          </a:p>
        </p:txBody>
      </p:sp>
      <p:sp>
        <p:nvSpPr>
          <p:cNvPr id="39" name="TextovéPole 38"/>
          <p:cNvSpPr txBox="1"/>
          <p:nvPr/>
        </p:nvSpPr>
        <p:spPr>
          <a:xfrm rot="20452992">
            <a:off x="1527972" y="5806331"/>
            <a:ext cx="1663200" cy="522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cs-CZ" sz="1400" dirty="0" smtClean="0"/>
              <a:t>Není limitace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872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28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5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7" name="Rectangle 70"/>
          <p:cNvSpPr>
            <a:spLocks noChangeArrowheads="1"/>
          </p:cNvSpPr>
          <p:nvPr/>
        </p:nvSpPr>
        <p:spPr bwMode="auto">
          <a:xfrm>
            <a:off x="0" y="9296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0" y="2211089"/>
            <a:ext cx="2772970" cy="2218021"/>
            <a:chOff x="574408" y="2338832"/>
            <a:chExt cx="2772970" cy="2218021"/>
          </a:xfrm>
        </p:grpSpPr>
        <p:pic>
          <p:nvPicPr>
            <p:cNvPr id="40" name="Obrázek 3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2" r="6660"/>
            <a:stretch>
              <a:fillRect/>
            </a:stretch>
          </p:blipFill>
          <p:spPr bwMode="auto">
            <a:xfrm>
              <a:off x="857728" y="2358528"/>
              <a:ext cx="2253553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2" name="Skupina 2051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73" name="TextovéPole 72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q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[10</a:t>
                </a:r>
                <a:r>
                  <a:rPr lang="cs-CZ" sz="1100" baseline="30000" dirty="0" smtClean="0">
                    <a:solidFill>
                      <a:schemeClr val="bg1">
                        <a:lumMod val="65000"/>
                      </a:schemeClr>
                    </a:solidFill>
                  </a:rPr>
                  <a:t>-16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C]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5" name="Obdélník 74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t</a:t>
                </a:r>
                <a:r>
                  <a:rPr lang="cs-CZ" sz="12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[s]</a:t>
                </a:r>
                <a:endParaRPr lang="cs-CZ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80" name="Obdélník 79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76" name="TextovéPole 75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-10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-8         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-6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-4  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-2</a:t>
              </a:r>
              <a:endParaRPr lang="cs-CZ" sz="1100" baseline="30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444208" y="2211089"/>
            <a:ext cx="3129974" cy="2218021"/>
            <a:chOff x="2699792" y="4569242"/>
            <a:chExt cx="3129974" cy="2218021"/>
          </a:xfrm>
        </p:grpSpPr>
        <p:pic>
          <p:nvPicPr>
            <p:cNvPr id="58" name="Obrázek 57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2" r="6989"/>
            <a:stretch>
              <a:fillRect/>
            </a:stretch>
          </p:blipFill>
          <p:spPr bwMode="auto">
            <a:xfrm>
              <a:off x="3033029" y="4591176"/>
              <a:ext cx="21963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" name="Skupina 99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101" name="TextovéPole 10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02" name="TextovéPole 10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q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[10</a:t>
                </a:r>
                <a:r>
                  <a:rPr lang="cs-CZ" sz="1100" baseline="30000" dirty="0" smtClean="0">
                    <a:solidFill>
                      <a:schemeClr val="bg1">
                        <a:lumMod val="65000"/>
                      </a:schemeClr>
                    </a:solidFill>
                  </a:rPr>
                  <a:t>-16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C]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03" name="Obdélník 10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04" name="TextovéPole 10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t</a:t>
                </a:r>
                <a:r>
                  <a:rPr lang="cs-CZ" sz="12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[s]</a:t>
                </a:r>
                <a:endParaRPr lang="cs-CZ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05" name="Obdélník 10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92" name="TextovéPole 91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-10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-8 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-6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-4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-2</a:t>
              </a:r>
              <a:endParaRPr lang="cs-CZ" sz="1100" baseline="30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5" name="Rectangle 86"/>
          <p:cNvSpPr>
            <a:spLocks noChangeArrowheads="1"/>
          </p:cNvSpPr>
          <p:nvPr/>
        </p:nvSpPr>
        <p:spPr bwMode="auto">
          <a:xfrm>
            <a:off x="6878055" y="-11414"/>
            <a:ext cx="2230449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dirty="0" err="1" smtClean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cs-CZ" altLang="cs-CZ" sz="1300" baseline="-25000" dirty="0" err="1" smtClean="0">
                <a:solidFill>
                  <a:schemeClr val="bg1">
                    <a:lumMod val="65000"/>
                  </a:schemeClr>
                </a:solidFill>
              </a:rPr>
              <a:t>základ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en-US" altLang="cs-CZ" sz="1300" dirty="0">
                <a:solidFill>
                  <a:schemeClr val="bg1">
                    <a:lumMod val="65000"/>
                  </a:schemeClr>
                </a:solidFill>
              </a:rPr>
              <a:t>5.5∙10</a:t>
            </a:r>
            <a:r>
              <a:rPr lang="en-US" altLang="cs-CZ" sz="1300" baseline="30000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en-US" altLang="cs-CZ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altLang="cs-CZ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altLang="cs-CZ" sz="1300" baseline="30000" dirty="0">
                <a:solidFill>
                  <a:schemeClr val="bg1">
                    <a:lumMod val="65000"/>
                  </a:schemeClr>
                </a:solidFill>
              </a:rPr>
              <a:t>-1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cs-CZ" altLang="cs-CZ" sz="1300" baseline="-25000" dirty="0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=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-1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cs-CZ" altLang="cs-CZ" sz="1300" baseline="-25000" dirty="0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=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-1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cs-CZ" altLang="cs-CZ" sz="1300" baseline="-25000" dirty="0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=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-1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cs-CZ" altLang="cs-CZ" sz="1300" baseline="-25000" dirty="0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=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-1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cs-CZ" altLang="cs-CZ" sz="1300" baseline="-25000" dirty="0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=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cs-CZ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 s</a:t>
            </a:r>
            <a:r>
              <a:rPr lang="en-US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-1</a:t>
            </a:r>
            <a:endParaRPr lang="cs-CZ" altLang="cs-CZ" sz="1300" baseline="300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baseline="30000" dirty="0" smtClean="0">
                <a:solidFill>
                  <a:schemeClr val="bg1">
                    <a:lumMod val="65000"/>
                  </a:schemeClr>
                </a:solidFill>
              </a:rPr>
              <a:t>…… </a:t>
            </a:r>
            <a:r>
              <a:rPr lang="cs-CZ" altLang="cs-CZ" sz="1300" dirty="0" smtClean="0">
                <a:solidFill>
                  <a:schemeClr val="bg1">
                    <a:lumMod val="65000"/>
                  </a:schemeClr>
                </a:solidFill>
              </a:rPr>
              <a:t> – změněny obě konstanty </a:t>
            </a:r>
            <a:r>
              <a:rPr lang="en-US" altLang="cs-CZ" sz="13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110"/>
            <a:ext cx="84990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1" name="Obrázek 15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0111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4234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3222104" y="2211089"/>
            <a:ext cx="2772970" cy="2218021"/>
            <a:chOff x="4872015" y="2339674"/>
            <a:chExt cx="2772970" cy="2218021"/>
          </a:xfrm>
        </p:grpSpPr>
        <p:pic>
          <p:nvPicPr>
            <p:cNvPr id="50" name="Obrázek 4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1" r="6543"/>
            <a:stretch>
              <a:fillRect/>
            </a:stretch>
          </p:blipFill>
          <p:spPr bwMode="auto">
            <a:xfrm>
              <a:off x="5188257" y="2358528"/>
              <a:ext cx="221172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Skupina 50"/>
            <p:cNvGrpSpPr/>
            <p:nvPr/>
          </p:nvGrpSpPr>
          <p:grpSpPr>
            <a:xfrm>
              <a:off x="4872015" y="2339674"/>
              <a:ext cx="2652025" cy="2218021"/>
              <a:chOff x="189017" y="2341094"/>
              <a:chExt cx="2652025" cy="2218021"/>
            </a:xfrm>
          </p:grpSpPr>
          <p:sp>
            <p:nvSpPr>
              <p:cNvPr id="52" name="TextovéPole 51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q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[10</a:t>
                </a:r>
                <a:r>
                  <a:rPr lang="cs-CZ" sz="1100" baseline="30000" dirty="0" smtClean="0">
                    <a:solidFill>
                      <a:schemeClr val="bg1">
                        <a:lumMod val="65000"/>
                      </a:schemeClr>
                    </a:solidFill>
                  </a:rPr>
                  <a:t>-16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C]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4" name="Obdélník 53"/>
              <p:cNvSpPr/>
              <p:nvPr/>
            </p:nvSpPr>
            <p:spPr>
              <a:xfrm rot="21588337">
                <a:off x="556560" y="4159297"/>
                <a:ext cx="2284482" cy="173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t</a:t>
                </a:r>
                <a:r>
                  <a:rPr lang="cs-CZ" sz="12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[s]</a:t>
                </a:r>
                <a:endParaRPr lang="cs-CZ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6" name="Obdélník 55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57" name="TextovéPole 56"/>
            <p:cNvSpPr txBox="1"/>
            <p:nvPr/>
          </p:nvSpPr>
          <p:spPr>
            <a:xfrm rot="13006">
              <a:off x="5127509" y="4110800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-10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-8         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-6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-4  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-2</a:t>
              </a:r>
              <a:endParaRPr lang="cs-CZ" sz="1100" baseline="30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077" name="Obrázek 141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04" y="360111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Skupina 42"/>
          <p:cNvGrpSpPr/>
          <p:nvPr/>
        </p:nvGrpSpPr>
        <p:grpSpPr>
          <a:xfrm>
            <a:off x="0" y="4653136"/>
            <a:ext cx="2772970" cy="2218021"/>
            <a:chOff x="574408" y="2338832"/>
            <a:chExt cx="2772970" cy="2218021"/>
          </a:xfrm>
        </p:grpSpPr>
        <p:pic>
          <p:nvPicPr>
            <p:cNvPr id="44" name="Obrázek 43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1" r="6856"/>
            <a:stretch>
              <a:fillRect/>
            </a:stretch>
          </p:blipFill>
          <p:spPr bwMode="auto">
            <a:xfrm>
              <a:off x="862301" y="2360784"/>
              <a:ext cx="224194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" name="Skupina 45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48" name="TextovéPole 47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q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[10</a:t>
                </a:r>
                <a:r>
                  <a:rPr lang="cs-CZ" sz="1100" baseline="30000" dirty="0" smtClean="0">
                    <a:solidFill>
                      <a:schemeClr val="bg1">
                        <a:lumMod val="65000"/>
                      </a:schemeClr>
                    </a:solidFill>
                  </a:rPr>
                  <a:t>-16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C]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59" name="Obdélník 58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0" name="TextovéPole 59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t</a:t>
                </a:r>
                <a:r>
                  <a:rPr lang="cs-CZ" sz="12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[s]</a:t>
                </a:r>
                <a:endParaRPr lang="cs-CZ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1" name="Obdélník 60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47" name="TextovéPole 46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-10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-8         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-6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-4  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-2</a:t>
              </a:r>
              <a:endParaRPr lang="cs-CZ" sz="1100" baseline="30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3231422" y="4663184"/>
            <a:ext cx="2763652" cy="2207973"/>
            <a:chOff x="4870801" y="2357506"/>
            <a:chExt cx="2763652" cy="2207973"/>
          </a:xfrm>
        </p:grpSpPr>
        <p:pic>
          <p:nvPicPr>
            <p:cNvPr id="63" name="Obrázek 62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5" r="8569"/>
            <a:stretch>
              <a:fillRect/>
            </a:stretch>
          </p:blipFill>
          <p:spPr bwMode="auto">
            <a:xfrm>
              <a:off x="5187818" y="2385104"/>
              <a:ext cx="21501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" name="Skupina 63"/>
            <p:cNvGrpSpPr/>
            <p:nvPr/>
          </p:nvGrpSpPr>
          <p:grpSpPr>
            <a:xfrm>
              <a:off x="4870801" y="2357506"/>
              <a:ext cx="2502821" cy="2207973"/>
              <a:chOff x="189017" y="2351142"/>
              <a:chExt cx="2502821" cy="2207973"/>
            </a:xfrm>
          </p:grpSpPr>
          <p:sp>
            <p:nvSpPr>
              <p:cNvPr id="66" name="TextovéPole 65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7" name="TextovéPole 66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q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[10</a:t>
                </a:r>
                <a:r>
                  <a:rPr lang="cs-CZ" sz="1100" baseline="30000" dirty="0" smtClean="0">
                    <a:solidFill>
                      <a:schemeClr val="bg1">
                        <a:lumMod val="65000"/>
                      </a:schemeClr>
                    </a:solidFill>
                  </a:rPr>
                  <a:t>-16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C]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8" name="Obdélník 67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69" name="TextovéPole 68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t</a:t>
                </a:r>
                <a:r>
                  <a:rPr lang="cs-CZ" sz="12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[s]</a:t>
                </a:r>
                <a:endParaRPr lang="cs-CZ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0" name="Obdélník 69"/>
              <p:cNvSpPr/>
              <p:nvPr/>
            </p:nvSpPr>
            <p:spPr>
              <a:xfrm rot="21588337">
                <a:off x="623119" y="2351142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65" name="TextovéPole 64"/>
            <p:cNvSpPr txBox="1"/>
            <p:nvPr/>
          </p:nvSpPr>
          <p:spPr>
            <a:xfrm rot="13006">
              <a:off x="5116977" y="4107712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-8                 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-6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-4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</a:t>
              </a:r>
              <a:endParaRPr lang="cs-CZ" sz="1100" baseline="30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71" name="Skupina 70"/>
          <p:cNvGrpSpPr/>
          <p:nvPr/>
        </p:nvGrpSpPr>
        <p:grpSpPr>
          <a:xfrm>
            <a:off x="6444208" y="4653136"/>
            <a:ext cx="3129974" cy="2218021"/>
            <a:chOff x="2699792" y="4569242"/>
            <a:chExt cx="3129974" cy="2218021"/>
          </a:xfrm>
        </p:grpSpPr>
        <p:pic>
          <p:nvPicPr>
            <p:cNvPr id="72" name="Obrázek 71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8" r="6721"/>
            <a:stretch>
              <a:fillRect/>
            </a:stretch>
          </p:blipFill>
          <p:spPr bwMode="auto">
            <a:xfrm>
              <a:off x="3017641" y="4596107"/>
              <a:ext cx="2214509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Skupina 77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81" name="TextovéPole 8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82" name="TextovéPole 8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q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[10</a:t>
                </a:r>
                <a:r>
                  <a:rPr lang="cs-CZ" sz="1100" baseline="30000" dirty="0" smtClean="0">
                    <a:solidFill>
                      <a:schemeClr val="bg1">
                        <a:lumMod val="65000"/>
                      </a:schemeClr>
                    </a:solidFill>
                  </a:rPr>
                  <a:t>-16</a:t>
                </a:r>
                <a:r>
                  <a:rPr lang="cs-CZ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 C]</a:t>
                </a:r>
                <a:endParaRPr lang="cs-CZ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83" name="Obdélník 8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t</a:t>
                </a:r>
                <a:r>
                  <a:rPr lang="cs-CZ" sz="1200" dirty="0" smtClean="0">
                    <a:solidFill>
                      <a:schemeClr val="bg1">
                        <a:lumMod val="65000"/>
                      </a:schemeClr>
                    </a:solidFill>
                  </a:rPr>
                  <a:t> [s]</a:t>
                </a:r>
                <a:endParaRPr lang="cs-CZ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85" name="Obdélník 8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79" name="TextovéPole 78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-10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-8  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-6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-4</a:t>
              </a:r>
              <a:r>
                <a:rPr lang="cs-CZ" sz="1100" dirty="0" smtClean="0">
                  <a:solidFill>
                    <a:schemeClr val="bg1">
                      <a:lumMod val="65000"/>
                    </a:schemeClr>
                  </a:solidFill>
                </a:rPr>
                <a:t>        10</a:t>
              </a:r>
              <a:r>
                <a:rPr lang="cs-CZ" sz="1100" baseline="30000" dirty="0" smtClean="0">
                  <a:solidFill>
                    <a:schemeClr val="bg1">
                      <a:lumMod val="65000"/>
                    </a:schemeClr>
                  </a:solidFill>
                </a:rPr>
                <a:t>-2</a:t>
              </a:r>
              <a:endParaRPr lang="cs-CZ" sz="1100" baseline="30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86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000"/>
            <a:ext cx="849906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Obrázek 15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3000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Obrázek 141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22" y="603000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Vybíjení vrstev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: Závislost na vybíjení do substrátu</a:t>
            </a:r>
          </a:p>
        </p:txBody>
      </p:sp>
      <p:sp>
        <p:nvSpPr>
          <p:cNvPr id="42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4343304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Vybíjení vrstev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: Závislost na vybíjení mezi částicemi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712851438"/>
              </p:ext>
            </p:extLst>
          </p:nvPr>
        </p:nvGraphicFramePr>
        <p:xfrm>
          <a:off x="496920" y="1195665"/>
          <a:ext cx="7747488" cy="538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4680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8" name="Rectangle 5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7" name="Rectangle 70"/>
          <p:cNvSpPr>
            <a:spLocks noChangeArrowheads="1"/>
          </p:cNvSpPr>
          <p:nvPr/>
        </p:nvSpPr>
        <p:spPr bwMode="auto">
          <a:xfrm>
            <a:off x="0" y="9296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0" y="2211089"/>
            <a:ext cx="2772970" cy="2218021"/>
            <a:chOff x="574408" y="2338832"/>
            <a:chExt cx="2772970" cy="2218021"/>
          </a:xfrm>
        </p:grpSpPr>
        <p:pic>
          <p:nvPicPr>
            <p:cNvPr id="40" name="Obrázek 3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2" r="6660"/>
            <a:stretch>
              <a:fillRect/>
            </a:stretch>
          </p:blipFill>
          <p:spPr bwMode="auto">
            <a:xfrm>
              <a:off x="857728" y="2358528"/>
              <a:ext cx="2253553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2" name="Skupina 2051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73" name="TextovéPole 72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75" name="Obdélník 74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0" name="Obdélník 79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6" name="TextovéPole 75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444208" y="2211089"/>
            <a:ext cx="3129974" cy="2218021"/>
            <a:chOff x="2699792" y="4569242"/>
            <a:chExt cx="3129974" cy="2218021"/>
          </a:xfrm>
        </p:grpSpPr>
        <p:pic>
          <p:nvPicPr>
            <p:cNvPr id="58" name="Obrázek 57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2" r="6989"/>
            <a:stretch>
              <a:fillRect/>
            </a:stretch>
          </p:blipFill>
          <p:spPr bwMode="auto">
            <a:xfrm>
              <a:off x="3033029" y="4591176"/>
              <a:ext cx="21963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" name="Skupina 99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101" name="TextovéPole 10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102" name="TextovéPole 10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103" name="Obdélník 10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4" name="TextovéPole 10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105" name="Obdélník 10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92" name="TextovéPole 91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sp>
        <p:nvSpPr>
          <p:cNvPr id="45" name="Rectangle 86"/>
          <p:cNvSpPr>
            <a:spLocks noChangeArrowheads="1"/>
          </p:cNvSpPr>
          <p:nvPr/>
        </p:nvSpPr>
        <p:spPr bwMode="auto">
          <a:xfrm>
            <a:off x="6878055" y="-11414"/>
            <a:ext cx="2230449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dirty="0" err="1" smtClean="0">
                <a:solidFill>
                  <a:schemeClr val="accent2"/>
                </a:solidFill>
              </a:rPr>
              <a:t>k</a:t>
            </a:r>
            <a:r>
              <a:rPr lang="cs-CZ" altLang="cs-CZ" sz="1300" baseline="-25000" dirty="0" err="1" smtClean="0">
                <a:solidFill>
                  <a:schemeClr val="accent2"/>
                </a:solidFill>
              </a:rPr>
              <a:t>základ</a:t>
            </a:r>
            <a:r>
              <a:rPr lang="cs-CZ" altLang="cs-CZ" sz="1300" dirty="0" smtClean="0">
                <a:solidFill>
                  <a:schemeClr val="accent2"/>
                </a:solidFill>
              </a:rPr>
              <a:t> = </a:t>
            </a:r>
            <a:r>
              <a:rPr lang="en-US" altLang="cs-CZ" sz="1300" dirty="0">
                <a:solidFill>
                  <a:schemeClr val="accent2"/>
                </a:solidFill>
              </a:rPr>
              <a:t>5.5∙10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6</a:t>
            </a:r>
            <a:r>
              <a:rPr lang="en-US" altLang="cs-CZ" sz="1300" dirty="0">
                <a:solidFill>
                  <a:schemeClr val="accent2"/>
                </a:solidFill>
              </a:rPr>
              <a:t> </a:t>
            </a:r>
            <a:r>
              <a:rPr lang="cs-CZ" altLang="cs-CZ" sz="1300" dirty="0">
                <a:solidFill>
                  <a:schemeClr val="accent2"/>
                </a:solidFill>
              </a:rPr>
              <a:t> </a:t>
            </a:r>
            <a:r>
              <a:rPr lang="en-US" altLang="cs-CZ" sz="1300" dirty="0">
                <a:solidFill>
                  <a:schemeClr val="accent2"/>
                </a:solidFill>
              </a:rPr>
              <a:t>s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-1</a:t>
            </a:r>
            <a:r>
              <a:rPr lang="cs-CZ" altLang="cs-CZ" sz="1300" dirty="0" smtClean="0">
                <a:solidFill>
                  <a:schemeClr val="accent2"/>
                </a:solidFill>
              </a:rPr>
              <a:t/>
            </a:r>
            <a:br>
              <a:rPr lang="cs-CZ" altLang="cs-CZ" sz="1300" dirty="0" smtClean="0">
                <a:solidFill>
                  <a:schemeClr val="accent2"/>
                </a:solidFill>
              </a:rPr>
            </a:br>
            <a:r>
              <a:rPr lang="en-US" altLang="cs-CZ" sz="1300" dirty="0" smtClean="0">
                <a:solidFill>
                  <a:prstClr val="black"/>
                </a:solidFill>
              </a:rPr>
              <a:t>k</a:t>
            </a:r>
            <a:r>
              <a:rPr lang="cs-CZ" altLang="cs-CZ" sz="1300" baseline="-25000" dirty="0" smtClean="0"/>
              <a:t>x</a:t>
            </a:r>
            <a:r>
              <a:rPr lang="cs-CZ" altLang="cs-CZ" sz="1300" dirty="0" smtClean="0"/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=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8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s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-1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0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0000"/>
                </a:solidFill>
              </a:rPr>
              <a:t>x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=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7</a:t>
            </a:r>
            <a:r>
              <a:rPr lang="en-US" altLang="cs-CZ" sz="1300" dirty="0" smtClean="0">
                <a:solidFill>
                  <a:srgbClr val="FF0000"/>
                </a:solidFill>
              </a:rPr>
              <a:t> 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C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C000"/>
                </a:solidFill>
              </a:rPr>
              <a:t>x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=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6</a:t>
            </a:r>
            <a:r>
              <a:rPr lang="en-US" altLang="cs-CZ" sz="1300" dirty="0" smtClean="0">
                <a:solidFill>
                  <a:srgbClr val="FFC000"/>
                </a:solidFill>
              </a:rPr>
              <a:t> 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92D05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92D050"/>
                </a:solidFill>
              </a:rPr>
              <a:t>x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=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5</a:t>
            </a:r>
            <a:r>
              <a:rPr lang="en-US" altLang="cs-CZ" sz="1300" dirty="0" smtClean="0">
                <a:solidFill>
                  <a:srgbClr val="92D050"/>
                </a:solidFill>
              </a:rPr>
              <a:t> 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0070C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0070C0"/>
                </a:solidFill>
              </a:rPr>
              <a:t>x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=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4</a:t>
            </a:r>
            <a:r>
              <a:rPr lang="cs-CZ" altLang="cs-CZ" sz="1300" baseline="300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 s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-1</a:t>
            </a:r>
            <a:endParaRPr lang="cs-CZ" altLang="cs-CZ" sz="1300" baseline="30000" dirty="0" smtClean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baseline="30000" dirty="0" smtClean="0">
                <a:solidFill>
                  <a:schemeClr val="accent2"/>
                </a:solidFill>
              </a:rPr>
              <a:t>…… </a:t>
            </a:r>
            <a:r>
              <a:rPr lang="cs-CZ" altLang="cs-CZ" sz="1300" dirty="0" smtClean="0">
                <a:solidFill>
                  <a:schemeClr val="accent2"/>
                </a:solidFill>
              </a:rPr>
              <a:t> – změněny obě konstanty </a:t>
            </a:r>
            <a:r>
              <a:rPr lang="en-US" altLang="cs-CZ" sz="1300" dirty="0" smtClean="0">
                <a:solidFill>
                  <a:schemeClr val="accent2"/>
                </a:solidFill>
              </a:rPr>
              <a:t>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110"/>
            <a:ext cx="84990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1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0111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441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3222104" y="2211089"/>
            <a:ext cx="2772970" cy="2218021"/>
            <a:chOff x="4872015" y="2339674"/>
            <a:chExt cx="2772970" cy="2218021"/>
          </a:xfrm>
        </p:grpSpPr>
        <p:pic>
          <p:nvPicPr>
            <p:cNvPr id="50" name="Obrázek 4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1" r="6543"/>
            <a:stretch>
              <a:fillRect/>
            </a:stretch>
          </p:blipFill>
          <p:spPr bwMode="auto">
            <a:xfrm>
              <a:off x="5188257" y="2358528"/>
              <a:ext cx="221172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Skupina 50"/>
            <p:cNvGrpSpPr/>
            <p:nvPr/>
          </p:nvGrpSpPr>
          <p:grpSpPr>
            <a:xfrm>
              <a:off x="4872015" y="2339674"/>
              <a:ext cx="2652025" cy="2218021"/>
              <a:chOff x="189017" y="2341094"/>
              <a:chExt cx="2652025" cy="2218021"/>
            </a:xfrm>
          </p:grpSpPr>
          <p:sp>
            <p:nvSpPr>
              <p:cNvPr id="52" name="TextovéPole 51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4" name="Obdélník 53"/>
              <p:cNvSpPr/>
              <p:nvPr/>
            </p:nvSpPr>
            <p:spPr>
              <a:xfrm rot="21588337">
                <a:off x="556560" y="4159297"/>
                <a:ext cx="2284482" cy="173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56" name="Obdélník 55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7" name="TextovéPole 56"/>
            <p:cNvSpPr txBox="1"/>
            <p:nvPr/>
          </p:nvSpPr>
          <p:spPr>
            <a:xfrm rot="13006">
              <a:off x="5127509" y="4110800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2077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04" y="360111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Skupina 42"/>
          <p:cNvGrpSpPr/>
          <p:nvPr/>
        </p:nvGrpSpPr>
        <p:grpSpPr>
          <a:xfrm>
            <a:off x="0" y="4653136"/>
            <a:ext cx="2772970" cy="2218021"/>
            <a:chOff x="574408" y="2338832"/>
            <a:chExt cx="2772970" cy="2218021"/>
          </a:xfrm>
        </p:grpSpPr>
        <p:pic>
          <p:nvPicPr>
            <p:cNvPr id="44" name="Obrázek 43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1" r="6856"/>
            <a:stretch>
              <a:fillRect/>
            </a:stretch>
          </p:blipFill>
          <p:spPr bwMode="auto">
            <a:xfrm>
              <a:off x="862301" y="2360784"/>
              <a:ext cx="224194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" name="Skupina 45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48" name="TextovéPole 47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9" name="Obdélník 58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TextovéPole 59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61" name="Obdélník 60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7" name="TextovéPole 46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3231422" y="4663184"/>
            <a:ext cx="2763652" cy="2207973"/>
            <a:chOff x="4870801" y="2357506"/>
            <a:chExt cx="2763652" cy="2207973"/>
          </a:xfrm>
        </p:grpSpPr>
        <p:pic>
          <p:nvPicPr>
            <p:cNvPr id="63" name="Obrázek 62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5" r="8569"/>
            <a:stretch>
              <a:fillRect/>
            </a:stretch>
          </p:blipFill>
          <p:spPr bwMode="auto">
            <a:xfrm>
              <a:off x="5187818" y="2385104"/>
              <a:ext cx="21501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" name="Skupina 63"/>
            <p:cNvGrpSpPr/>
            <p:nvPr/>
          </p:nvGrpSpPr>
          <p:grpSpPr>
            <a:xfrm>
              <a:off x="4870801" y="2357506"/>
              <a:ext cx="2502821" cy="2207973"/>
              <a:chOff x="189017" y="2351142"/>
              <a:chExt cx="2502821" cy="2207973"/>
            </a:xfrm>
          </p:grpSpPr>
          <p:sp>
            <p:nvSpPr>
              <p:cNvPr id="66" name="TextovéPole 65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67" name="TextovéPole 66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68" name="Obdélník 67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TextovéPole 68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70" name="Obdélník 69"/>
              <p:cNvSpPr/>
              <p:nvPr/>
            </p:nvSpPr>
            <p:spPr>
              <a:xfrm rot="21588337">
                <a:off x="623119" y="2351142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5" name="TextovéPole 64"/>
            <p:cNvSpPr txBox="1"/>
            <p:nvPr/>
          </p:nvSpPr>
          <p:spPr>
            <a:xfrm rot="13006">
              <a:off x="5116977" y="4107712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/>
                <a:t> </a:t>
              </a:r>
              <a:r>
                <a:rPr lang="cs-CZ" sz="1100" dirty="0" smtClean="0"/>
                <a:t>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      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</a:t>
              </a:r>
              <a:endParaRPr lang="cs-CZ" sz="1100" baseline="30000" dirty="0"/>
            </a:p>
          </p:txBody>
        </p:sp>
      </p:grpSp>
      <p:grpSp>
        <p:nvGrpSpPr>
          <p:cNvPr id="71" name="Skupina 70"/>
          <p:cNvGrpSpPr/>
          <p:nvPr/>
        </p:nvGrpSpPr>
        <p:grpSpPr>
          <a:xfrm>
            <a:off x="6444208" y="4653136"/>
            <a:ext cx="3129974" cy="2218021"/>
            <a:chOff x="2699792" y="4569242"/>
            <a:chExt cx="3129974" cy="2218021"/>
          </a:xfrm>
        </p:grpSpPr>
        <p:pic>
          <p:nvPicPr>
            <p:cNvPr id="72" name="Obrázek 71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8" r="6721"/>
            <a:stretch>
              <a:fillRect/>
            </a:stretch>
          </p:blipFill>
          <p:spPr bwMode="auto">
            <a:xfrm>
              <a:off x="3017641" y="4596107"/>
              <a:ext cx="2214509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Skupina 77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81" name="TextovéPole 8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82" name="TextovéPole 8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83" name="Obdélník 8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5" name="Obdélník 8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9" name="TextovéPole 78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86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000"/>
            <a:ext cx="849906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3000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22" y="603000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do substrátu</a:t>
            </a:r>
          </a:p>
        </p:txBody>
      </p:sp>
      <p:sp>
        <p:nvSpPr>
          <p:cNvPr id="42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4343304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mezi částicemi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6396862" y="2259187"/>
            <a:ext cx="2734502" cy="2209119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11147" y="4630545"/>
            <a:ext cx="2734502" cy="2209119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6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96965" y="1771841"/>
          <a:ext cx="8893074" cy="4684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Elektrosprej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128001" y="6298184"/>
            <a:ext cx="730250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4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8" name="Rectangle 5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7" name="Rectangle 70"/>
          <p:cNvSpPr>
            <a:spLocks noChangeArrowheads="1"/>
          </p:cNvSpPr>
          <p:nvPr/>
        </p:nvSpPr>
        <p:spPr bwMode="auto">
          <a:xfrm>
            <a:off x="0" y="9296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0" y="2211089"/>
            <a:ext cx="2772970" cy="2218021"/>
            <a:chOff x="574408" y="2338832"/>
            <a:chExt cx="2772970" cy="2218021"/>
          </a:xfrm>
        </p:grpSpPr>
        <p:pic>
          <p:nvPicPr>
            <p:cNvPr id="40" name="Obrázek 3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2" r="6660"/>
            <a:stretch>
              <a:fillRect/>
            </a:stretch>
          </p:blipFill>
          <p:spPr bwMode="auto">
            <a:xfrm>
              <a:off x="857728" y="2358528"/>
              <a:ext cx="2253553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2" name="Skupina 2051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73" name="TextovéPole 72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75" name="Obdélník 74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0" name="Obdélník 79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6" name="TextovéPole 75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444208" y="2211089"/>
            <a:ext cx="3129974" cy="2218021"/>
            <a:chOff x="2699792" y="4569242"/>
            <a:chExt cx="3129974" cy="2218021"/>
          </a:xfrm>
        </p:grpSpPr>
        <p:pic>
          <p:nvPicPr>
            <p:cNvPr id="58" name="Obrázek 57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2" r="6989"/>
            <a:stretch>
              <a:fillRect/>
            </a:stretch>
          </p:blipFill>
          <p:spPr bwMode="auto">
            <a:xfrm>
              <a:off x="3033029" y="4591176"/>
              <a:ext cx="21963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" name="Skupina 99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101" name="TextovéPole 10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102" name="TextovéPole 10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103" name="Obdélník 10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4" name="TextovéPole 10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105" name="Obdélník 10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92" name="TextovéPole 91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sp>
        <p:nvSpPr>
          <p:cNvPr id="45" name="Rectangle 86"/>
          <p:cNvSpPr>
            <a:spLocks noChangeArrowheads="1"/>
          </p:cNvSpPr>
          <p:nvPr/>
        </p:nvSpPr>
        <p:spPr bwMode="auto">
          <a:xfrm>
            <a:off x="6878055" y="-11414"/>
            <a:ext cx="2230449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dirty="0" err="1" smtClean="0">
                <a:solidFill>
                  <a:schemeClr val="accent2"/>
                </a:solidFill>
              </a:rPr>
              <a:t>k</a:t>
            </a:r>
            <a:r>
              <a:rPr lang="cs-CZ" altLang="cs-CZ" sz="1300" baseline="-25000" dirty="0" err="1" smtClean="0">
                <a:solidFill>
                  <a:schemeClr val="accent2"/>
                </a:solidFill>
              </a:rPr>
              <a:t>základ</a:t>
            </a:r>
            <a:r>
              <a:rPr lang="cs-CZ" altLang="cs-CZ" sz="1300" dirty="0" smtClean="0">
                <a:solidFill>
                  <a:schemeClr val="accent2"/>
                </a:solidFill>
              </a:rPr>
              <a:t> = </a:t>
            </a:r>
            <a:r>
              <a:rPr lang="en-US" altLang="cs-CZ" sz="1300" dirty="0">
                <a:solidFill>
                  <a:schemeClr val="accent2"/>
                </a:solidFill>
              </a:rPr>
              <a:t>5.5∙10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6</a:t>
            </a:r>
            <a:r>
              <a:rPr lang="en-US" altLang="cs-CZ" sz="1300" dirty="0">
                <a:solidFill>
                  <a:schemeClr val="accent2"/>
                </a:solidFill>
              </a:rPr>
              <a:t> </a:t>
            </a:r>
            <a:r>
              <a:rPr lang="cs-CZ" altLang="cs-CZ" sz="1300" dirty="0">
                <a:solidFill>
                  <a:schemeClr val="accent2"/>
                </a:solidFill>
              </a:rPr>
              <a:t> </a:t>
            </a:r>
            <a:r>
              <a:rPr lang="en-US" altLang="cs-CZ" sz="1300" dirty="0">
                <a:solidFill>
                  <a:schemeClr val="accent2"/>
                </a:solidFill>
              </a:rPr>
              <a:t>s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-1</a:t>
            </a:r>
            <a:r>
              <a:rPr lang="cs-CZ" altLang="cs-CZ" sz="1300" dirty="0" smtClean="0">
                <a:solidFill>
                  <a:schemeClr val="accent2"/>
                </a:solidFill>
              </a:rPr>
              <a:t/>
            </a:r>
            <a:br>
              <a:rPr lang="cs-CZ" altLang="cs-CZ" sz="1300" dirty="0" smtClean="0">
                <a:solidFill>
                  <a:schemeClr val="accent2"/>
                </a:solidFill>
              </a:rPr>
            </a:br>
            <a:r>
              <a:rPr lang="en-US" altLang="cs-CZ" sz="1300" dirty="0" smtClean="0">
                <a:solidFill>
                  <a:prstClr val="black"/>
                </a:solidFill>
              </a:rPr>
              <a:t>k</a:t>
            </a:r>
            <a:r>
              <a:rPr lang="cs-CZ" altLang="cs-CZ" sz="1300" baseline="-25000" dirty="0" smtClean="0"/>
              <a:t>x</a:t>
            </a:r>
            <a:r>
              <a:rPr lang="cs-CZ" altLang="cs-CZ" sz="1300" dirty="0" smtClean="0"/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=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8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s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-1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0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0000"/>
                </a:solidFill>
              </a:rPr>
              <a:t>x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=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7</a:t>
            </a:r>
            <a:r>
              <a:rPr lang="en-US" altLang="cs-CZ" sz="1300" dirty="0" smtClean="0">
                <a:solidFill>
                  <a:srgbClr val="FF0000"/>
                </a:solidFill>
              </a:rPr>
              <a:t> 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C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C000"/>
                </a:solidFill>
              </a:rPr>
              <a:t>x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=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6</a:t>
            </a:r>
            <a:r>
              <a:rPr lang="en-US" altLang="cs-CZ" sz="1300" dirty="0" smtClean="0">
                <a:solidFill>
                  <a:srgbClr val="FFC000"/>
                </a:solidFill>
              </a:rPr>
              <a:t> 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92D05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92D050"/>
                </a:solidFill>
              </a:rPr>
              <a:t>x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=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5</a:t>
            </a:r>
            <a:r>
              <a:rPr lang="en-US" altLang="cs-CZ" sz="1300" dirty="0" smtClean="0">
                <a:solidFill>
                  <a:srgbClr val="92D050"/>
                </a:solidFill>
              </a:rPr>
              <a:t> 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0070C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0070C0"/>
                </a:solidFill>
              </a:rPr>
              <a:t>x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=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4</a:t>
            </a:r>
            <a:r>
              <a:rPr lang="cs-CZ" altLang="cs-CZ" sz="1300" baseline="300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 s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-1</a:t>
            </a:r>
            <a:endParaRPr lang="cs-CZ" altLang="cs-CZ" sz="1300" baseline="30000" dirty="0" smtClean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baseline="30000" dirty="0" smtClean="0">
                <a:solidFill>
                  <a:schemeClr val="accent2"/>
                </a:solidFill>
              </a:rPr>
              <a:t>…… </a:t>
            </a:r>
            <a:r>
              <a:rPr lang="cs-CZ" altLang="cs-CZ" sz="1300" dirty="0" smtClean="0">
                <a:solidFill>
                  <a:schemeClr val="accent2"/>
                </a:solidFill>
              </a:rPr>
              <a:t> – změněny obě konstanty </a:t>
            </a:r>
            <a:r>
              <a:rPr lang="en-US" altLang="cs-CZ" sz="1300" dirty="0" smtClean="0">
                <a:solidFill>
                  <a:schemeClr val="accent2"/>
                </a:solidFill>
              </a:rPr>
              <a:t>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110"/>
            <a:ext cx="84990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1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0111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441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3222104" y="2211089"/>
            <a:ext cx="2772970" cy="2218021"/>
            <a:chOff x="4872015" y="2339674"/>
            <a:chExt cx="2772970" cy="2218021"/>
          </a:xfrm>
        </p:grpSpPr>
        <p:pic>
          <p:nvPicPr>
            <p:cNvPr id="50" name="Obrázek 4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1" r="6543"/>
            <a:stretch>
              <a:fillRect/>
            </a:stretch>
          </p:blipFill>
          <p:spPr bwMode="auto">
            <a:xfrm>
              <a:off x="5188257" y="2358528"/>
              <a:ext cx="221172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Skupina 50"/>
            <p:cNvGrpSpPr/>
            <p:nvPr/>
          </p:nvGrpSpPr>
          <p:grpSpPr>
            <a:xfrm>
              <a:off x="4872015" y="2339674"/>
              <a:ext cx="2652025" cy="2218021"/>
              <a:chOff x="189017" y="2341094"/>
              <a:chExt cx="2652025" cy="2218021"/>
            </a:xfrm>
          </p:grpSpPr>
          <p:sp>
            <p:nvSpPr>
              <p:cNvPr id="52" name="TextovéPole 51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4" name="Obdélník 53"/>
              <p:cNvSpPr/>
              <p:nvPr/>
            </p:nvSpPr>
            <p:spPr>
              <a:xfrm rot="21588337">
                <a:off x="556560" y="4159297"/>
                <a:ext cx="2284482" cy="173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56" name="Obdélník 55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7" name="TextovéPole 56"/>
            <p:cNvSpPr txBox="1"/>
            <p:nvPr/>
          </p:nvSpPr>
          <p:spPr>
            <a:xfrm rot="13006">
              <a:off x="5127509" y="4110800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2077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04" y="360111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Skupina 42"/>
          <p:cNvGrpSpPr/>
          <p:nvPr/>
        </p:nvGrpSpPr>
        <p:grpSpPr>
          <a:xfrm>
            <a:off x="0" y="4653136"/>
            <a:ext cx="2772970" cy="2218021"/>
            <a:chOff x="574408" y="2338832"/>
            <a:chExt cx="2772970" cy="2218021"/>
          </a:xfrm>
        </p:grpSpPr>
        <p:pic>
          <p:nvPicPr>
            <p:cNvPr id="44" name="Obrázek 43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1" r="6856"/>
            <a:stretch>
              <a:fillRect/>
            </a:stretch>
          </p:blipFill>
          <p:spPr bwMode="auto">
            <a:xfrm>
              <a:off x="862301" y="2360784"/>
              <a:ext cx="224194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" name="Skupina 45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48" name="TextovéPole 47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9" name="Obdélník 58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TextovéPole 59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61" name="Obdélník 60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7" name="TextovéPole 46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3231422" y="4663184"/>
            <a:ext cx="2763652" cy="2207973"/>
            <a:chOff x="4870801" y="2357506"/>
            <a:chExt cx="2763652" cy="2207973"/>
          </a:xfrm>
        </p:grpSpPr>
        <p:pic>
          <p:nvPicPr>
            <p:cNvPr id="63" name="Obrázek 62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5" r="8569"/>
            <a:stretch>
              <a:fillRect/>
            </a:stretch>
          </p:blipFill>
          <p:spPr bwMode="auto">
            <a:xfrm>
              <a:off x="5187818" y="2385104"/>
              <a:ext cx="21501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" name="Skupina 63"/>
            <p:cNvGrpSpPr/>
            <p:nvPr/>
          </p:nvGrpSpPr>
          <p:grpSpPr>
            <a:xfrm>
              <a:off x="4870801" y="2357506"/>
              <a:ext cx="2502821" cy="2207973"/>
              <a:chOff x="189017" y="2351142"/>
              <a:chExt cx="2502821" cy="2207973"/>
            </a:xfrm>
          </p:grpSpPr>
          <p:sp>
            <p:nvSpPr>
              <p:cNvPr id="66" name="TextovéPole 65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67" name="TextovéPole 66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68" name="Obdélník 67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TextovéPole 68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70" name="Obdélník 69"/>
              <p:cNvSpPr/>
              <p:nvPr/>
            </p:nvSpPr>
            <p:spPr>
              <a:xfrm rot="21588337">
                <a:off x="623119" y="2351142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5" name="TextovéPole 64"/>
            <p:cNvSpPr txBox="1"/>
            <p:nvPr/>
          </p:nvSpPr>
          <p:spPr>
            <a:xfrm rot="13006">
              <a:off x="5116977" y="4107712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/>
                <a:t> </a:t>
              </a:r>
              <a:r>
                <a:rPr lang="cs-CZ" sz="1100" dirty="0" smtClean="0"/>
                <a:t>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      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</a:t>
              </a:r>
              <a:endParaRPr lang="cs-CZ" sz="1100" baseline="30000" dirty="0"/>
            </a:p>
          </p:txBody>
        </p:sp>
      </p:grpSp>
      <p:grpSp>
        <p:nvGrpSpPr>
          <p:cNvPr id="71" name="Skupina 70"/>
          <p:cNvGrpSpPr/>
          <p:nvPr/>
        </p:nvGrpSpPr>
        <p:grpSpPr>
          <a:xfrm>
            <a:off x="6444208" y="4653136"/>
            <a:ext cx="3129974" cy="2218021"/>
            <a:chOff x="2699792" y="4569242"/>
            <a:chExt cx="3129974" cy="2218021"/>
          </a:xfrm>
        </p:grpSpPr>
        <p:pic>
          <p:nvPicPr>
            <p:cNvPr id="72" name="Obrázek 71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8" r="6721"/>
            <a:stretch>
              <a:fillRect/>
            </a:stretch>
          </p:blipFill>
          <p:spPr bwMode="auto">
            <a:xfrm>
              <a:off x="3017641" y="4596107"/>
              <a:ext cx="2214509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Skupina 77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81" name="TextovéPole 8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82" name="TextovéPole 8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83" name="Obdélník 8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5" name="Obdélník 8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9" name="TextovéPole 78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86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000"/>
            <a:ext cx="849906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3000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22" y="603000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do substrátu</a:t>
            </a:r>
          </a:p>
        </p:txBody>
      </p:sp>
      <p:sp>
        <p:nvSpPr>
          <p:cNvPr id="42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4343304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mezi částicemi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6396862" y="2259187"/>
            <a:ext cx="2734502" cy="2209119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11147" y="4630545"/>
            <a:ext cx="2734502" cy="22091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00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8" name="Rectangle 5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7" name="Rectangle 70"/>
          <p:cNvSpPr>
            <a:spLocks noChangeArrowheads="1"/>
          </p:cNvSpPr>
          <p:nvPr/>
        </p:nvSpPr>
        <p:spPr bwMode="auto">
          <a:xfrm>
            <a:off x="0" y="9296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0" y="2211089"/>
            <a:ext cx="2772970" cy="2218021"/>
            <a:chOff x="574408" y="2338832"/>
            <a:chExt cx="2772970" cy="2218021"/>
          </a:xfrm>
        </p:grpSpPr>
        <p:pic>
          <p:nvPicPr>
            <p:cNvPr id="40" name="Obrázek 3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2" r="6660"/>
            <a:stretch>
              <a:fillRect/>
            </a:stretch>
          </p:blipFill>
          <p:spPr bwMode="auto">
            <a:xfrm>
              <a:off x="857728" y="2358528"/>
              <a:ext cx="2253553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2" name="Skupina 2051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73" name="TextovéPole 72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75" name="Obdélník 74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0" name="Obdélník 79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6" name="TextovéPole 75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444208" y="2211089"/>
            <a:ext cx="3129974" cy="2218021"/>
            <a:chOff x="2699792" y="4569242"/>
            <a:chExt cx="3129974" cy="2218021"/>
          </a:xfrm>
        </p:grpSpPr>
        <p:pic>
          <p:nvPicPr>
            <p:cNvPr id="58" name="Obrázek 57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2" r="6989"/>
            <a:stretch>
              <a:fillRect/>
            </a:stretch>
          </p:blipFill>
          <p:spPr bwMode="auto">
            <a:xfrm>
              <a:off x="3033029" y="4591176"/>
              <a:ext cx="21963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" name="Skupina 99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101" name="TextovéPole 10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102" name="TextovéPole 10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103" name="Obdélník 10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4" name="TextovéPole 10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105" name="Obdélník 10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92" name="TextovéPole 91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sp>
        <p:nvSpPr>
          <p:cNvPr id="45" name="Rectangle 86"/>
          <p:cNvSpPr>
            <a:spLocks noChangeArrowheads="1"/>
          </p:cNvSpPr>
          <p:nvPr/>
        </p:nvSpPr>
        <p:spPr bwMode="auto">
          <a:xfrm>
            <a:off x="6878055" y="-11414"/>
            <a:ext cx="2230449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dirty="0" err="1" smtClean="0">
                <a:solidFill>
                  <a:schemeClr val="accent2"/>
                </a:solidFill>
              </a:rPr>
              <a:t>k</a:t>
            </a:r>
            <a:r>
              <a:rPr lang="cs-CZ" altLang="cs-CZ" sz="1300" baseline="-25000" dirty="0" err="1" smtClean="0">
                <a:solidFill>
                  <a:schemeClr val="accent2"/>
                </a:solidFill>
              </a:rPr>
              <a:t>základ</a:t>
            </a:r>
            <a:r>
              <a:rPr lang="cs-CZ" altLang="cs-CZ" sz="1300" dirty="0" smtClean="0">
                <a:solidFill>
                  <a:schemeClr val="accent2"/>
                </a:solidFill>
              </a:rPr>
              <a:t> = </a:t>
            </a:r>
            <a:r>
              <a:rPr lang="en-US" altLang="cs-CZ" sz="1300" dirty="0">
                <a:solidFill>
                  <a:schemeClr val="accent2"/>
                </a:solidFill>
              </a:rPr>
              <a:t>5.5∙10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6</a:t>
            </a:r>
            <a:r>
              <a:rPr lang="en-US" altLang="cs-CZ" sz="1300" dirty="0">
                <a:solidFill>
                  <a:schemeClr val="accent2"/>
                </a:solidFill>
              </a:rPr>
              <a:t> </a:t>
            </a:r>
            <a:r>
              <a:rPr lang="cs-CZ" altLang="cs-CZ" sz="1300" dirty="0">
                <a:solidFill>
                  <a:schemeClr val="accent2"/>
                </a:solidFill>
              </a:rPr>
              <a:t> </a:t>
            </a:r>
            <a:r>
              <a:rPr lang="en-US" altLang="cs-CZ" sz="1300" dirty="0">
                <a:solidFill>
                  <a:schemeClr val="accent2"/>
                </a:solidFill>
              </a:rPr>
              <a:t>s</a:t>
            </a:r>
            <a:r>
              <a:rPr lang="en-US" altLang="cs-CZ" sz="1300" baseline="30000" dirty="0">
                <a:solidFill>
                  <a:schemeClr val="accent2"/>
                </a:solidFill>
              </a:rPr>
              <a:t>-1</a:t>
            </a:r>
            <a:r>
              <a:rPr lang="cs-CZ" altLang="cs-CZ" sz="1300" dirty="0" smtClean="0">
                <a:solidFill>
                  <a:schemeClr val="accent2"/>
                </a:solidFill>
              </a:rPr>
              <a:t/>
            </a:r>
            <a:br>
              <a:rPr lang="cs-CZ" altLang="cs-CZ" sz="1300" dirty="0" smtClean="0">
                <a:solidFill>
                  <a:schemeClr val="accent2"/>
                </a:solidFill>
              </a:rPr>
            </a:br>
            <a:r>
              <a:rPr lang="en-US" altLang="cs-CZ" sz="1300" dirty="0" smtClean="0">
                <a:solidFill>
                  <a:prstClr val="black"/>
                </a:solidFill>
              </a:rPr>
              <a:t>k</a:t>
            </a:r>
            <a:r>
              <a:rPr lang="cs-CZ" altLang="cs-CZ" sz="1300" baseline="-25000" dirty="0" smtClean="0"/>
              <a:t>x</a:t>
            </a:r>
            <a:r>
              <a:rPr lang="cs-CZ" altLang="cs-CZ" sz="1300" dirty="0" smtClean="0"/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=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8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> </a:t>
            </a:r>
            <a:r>
              <a:rPr lang="en-US" altLang="cs-CZ" sz="1300" dirty="0" smtClean="0">
                <a:solidFill>
                  <a:prstClr val="black"/>
                </a:solidFill>
              </a:rPr>
              <a:t>s</a:t>
            </a:r>
            <a:r>
              <a:rPr lang="en-US" altLang="cs-CZ" sz="1300" baseline="30000" dirty="0" smtClean="0">
                <a:solidFill>
                  <a:prstClr val="black"/>
                </a:solidFill>
              </a:rPr>
              <a:t>-1</a:t>
            </a:r>
            <a:r>
              <a:rPr lang="en-US" altLang="cs-CZ" sz="1300" dirty="0" smtClean="0">
                <a:solidFill>
                  <a:prstClr val="black"/>
                </a:solidFill>
              </a:rPr>
              <a:t> 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0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0000"/>
                </a:solidFill>
              </a:rPr>
              <a:t>x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=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7</a:t>
            </a:r>
            <a:r>
              <a:rPr lang="en-US" altLang="cs-CZ" sz="1300" dirty="0" smtClean="0">
                <a:solidFill>
                  <a:srgbClr val="FF0000"/>
                </a:solidFill>
              </a:rPr>
              <a:t> </a:t>
            </a:r>
            <a:r>
              <a:rPr lang="cs-CZ" altLang="cs-CZ" sz="1300" dirty="0" smtClean="0">
                <a:solidFill>
                  <a:srgbClr val="FF0000"/>
                </a:solidFill>
              </a:rPr>
              <a:t> </a:t>
            </a:r>
            <a:r>
              <a:rPr lang="en-US" altLang="cs-CZ" sz="1300" dirty="0" smtClean="0">
                <a:solidFill>
                  <a:srgbClr val="FF0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0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FFC00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FFC000"/>
                </a:solidFill>
              </a:rPr>
              <a:t>x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=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6</a:t>
            </a:r>
            <a:r>
              <a:rPr lang="en-US" altLang="cs-CZ" sz="1300" dirty="0" smtClean="0">
                <a:solidFill>
                  <a:srgbClr val="FFC000"/>
                </a:solidFill>
              </a:rPr>
              <a:t> </a:t>
            </a:r>
            <a:r>
              <a:rPr lang="cs-CZ" altLang="cs-CZ" sz="1300" dirty="0" smtClean="0">
                <a:solidFill>
                  <a:srgbClr val="FFC000"/>
                </a:solidFill>
              </a:rPr>
              <a:t> </a:t>
            </a:r>
            <a:r>
              <a:rPr lang="en-US" altLang="cs-CZ" sz="1300" dirty="0" smtClean="0">
                <a:solidFill>
                  <a:srgbClr val="FFC00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FFC00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92D05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92D050"/>
                </a:solidFill>
              </a:rPr>
              <a:t>x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=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5</a:t>
            </a:r>
            <a:r>
              <a:rPr lang="en-US" altLang="cs-CZ" sz="1300" dirty="0" smtClean="0">
                <a:solidFill>
                  <a:srgbClr val="92D050"/>
                </a:solidFill>
              </a:rPr>
              <a:t> </a:t>
            </a:r>
            <a:r>
              <a:rPr lang="cs-CZ" altLang="cs-CZ" sz="1300" dirty="0" smtClean="0">
                <a:solidFill>
                  <a:srgbClr val="92D050"/>
                </a:solidFill>
              </a:rPr>
              <a:t> </a:t>
            </a:r>
            <a:r>
              <a:rPr lang="en-US" altLang="cs-CZ" sz="1300" dirty="0" smtClean="0">
                <a:solidFill>
                  <a:srgbClr val="92D050"/>
                </a:solidFill>
              </a:rPr>
              <a:t>s</a:t>
            </a:r>
            <a:r>
              <a:rPr lang="en-US" altLang="cs-CZ" sz="1300" baseline="30000" dirty="0" smtClean="0">
                <a:solidFill>
                  <a:srgbClr val="92D050"/>
                </a:solidFill>
              </a:rPr>
              <a:t>-1</a:t>
            </a:r>
            <a:r>
              <a:rPr lang="cs-CZ" altLang="cs-CZ" sz="1300" dirty="0" smtClean="0">
                <a:solidFill>
                  <a:prstClr val="black"/>
                </a:solidFill>
              </a:rPr>
              <a:t/>
            </a:r>
            <a:br>
              <a:rPr lang="cs-CZ" altLang="cs-CZ" sz="1300" dirty="0" smtClean="0">
                <a:solidFill>
                  <a:prstClr val="black"/>
                </a:solidFill>
              </a:rPr>
            </a:br>
            <a:r>
              <a:rPr lang="en-US" altLang="cs-CZ" sz="1300" dirty="0" smtClean="0">
                <a:solidFill>
                  <a:srgbClr val="0070C0"/>
                </a:solidFill>
              </a:rPr>
              <a:t>k</a:t>
            </a:r>
            <a:r>
              <a:rPr lang="cs-CZ" altLang="cs-CZ" sz="1300" baseline="-25000" dirty="0" smtClean="0">
                <a:solidFill>
                  <a:srgbClr val="0070C0"/>
                </a:solidFill>
              </a:rPr>
              <a:t>x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=</a:t>
            </a:r>
            <a:r>
              <a:rPr lang="cs-CZ" altLang="cs-CZ" sz="13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5.5∙10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4</a:t>
            </a:r>
            <a:r>
              <a:rPr lang="cs-CZ" altLang="cs-CZ" sz="1300" baseline="30000" dirty="0" smtClean="0">
                <a:solidFill>
                  <a:srgbClr val="0070C0"/>
                </a:solidFill>
              </a:rPr>
              <a:t> </a:t>
            </a:r>
            <a:r>
              <a:rPr lang="en-US" altLang="cs-CZ" sz="1300" dirty="0" smtClean="0">
                <a:solidFill>
                  <a:srgbClr val="0070C0"/>
                </a:solidFill>
              </a:rPr>
              <a:t> s</a:t>
            </a:r>
            <a:r>
              <a:rPr lang="en-US" altLang="cs-CZ" sz="1300" baseline="30000" dirty="0" smtClean="0">
                <a:solidFill>
                  <a:srgbClr val="0070C0"/>
                </a:solidFill>
              </a:rPr>
              <a:t>-1</a:t>
            </a:r>
            <a:endParaRPr lang="cs-CZ" altLang="cs-CZ" sz="1300" baseline="30000" dirty="0" smtClean="0">
              <a:solidFill>
                <a:srgbClr val="0070C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300" baseline="30000" dirty="0" smtClean="0">
                <a:solidFill>
                  <a:schemeClr val="accent2"/>
                </a:solidFill>
              </a:rPr>
              <a:t>…… </a:t>
            </a:r>
            <a:r>
              <a:rPr lang="cs-CZ" altLang="cs-CZ" sz="1300" dirty="0" smtClean="0">
                <a:solidFill>
                  <a:schemeClr val="accent2"/>
                </a:solidFill>
              </a:rPr>
              <a:t> – změněny obě konstanty </a:t>
            </a:r>
            <a:r>
              <a:rPr lang="en-US" altLang="cs-CZ" sz="1300" dirty="0" smtClean="0">
                <a:solidFill>
                  <a:schemeClr val="accent2"/>
                </a:solidFill>
              </a:rPr>
              <a:t>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110"/>
            <a:ext cx="849905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1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0111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441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3222104" y="2211089"/>
            <a:ext cx="2772970" cy="2218021"/>
            <a:chOff x="4872015" y="2339674"/>
            <a:chExt cx="2772970" cy="2218021"/>
          </a:xfrm>
        </p:grpSpPr>
        <p:pic>
          <p:nvPicPr>
            <p:cNvPr id="50" name="Obrázek 49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1" r="6543"/>
            <a:stretch>
              <a:fillRect/>
            </a:stretch>
          </p:blipFill>
          <p:spPr bwMode="auto">
            <a:xfrm>
              <a:off x="5188257" y="2358528"/>
              <a:ext cx="221172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Skupina 50"/>
            <p:cNvGrpSpPr/>
            <p:nvPr/>
          </p:nvGrpSpPr>
          <p:grpSpPr>
            <a:xfrm>
              <a:off x="4872015" y="2339674"/>
              <a:ext cx="2652025" cy="2218021"/>
              <a:chOff x="189017" y="2341094"/>
              <a:chExt cx="2652025" cy="2218021"/>
            </a:xfrm>
          </p:grpSpPr>
          <p:sp>
            <p:nvSpPr>
              <p:cNvPr id="52" name="TextovéPole 51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4" name="Obdélník 53"/>
              <p:cNvSpPr/>
              <p:nvPr/>
            </p:nvSpPr>
            <p:spPr>
              <a:xfrm rot="21588337">
                <a:off x="556560" y="4159297"/>
                <a:ext cx="2284482" cy="173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56" name="Obdélník 55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57" name="TextovéPole 56"/>
            <p:cNvSpPr txBox="1"/>
            <p:nvPr/>
          </p:nvSpPr>
          <p:spPr>
            <a:xfrm rot="13006">
              <a:off x="5127509" y="4110800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2077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04" y="360111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Skupina 42"/>
          <p:cNvGrpSpPr/>
          <p:nvPr/>
        </p:nvGrpSpPr>
        <p:grpSpPr>
          <a:xfrm>
            <a:off x="0" y="4653136"/>
            <a:ext cx="2772970" cy="2218021"/>
            <a:chOff x="574408" y="2338832"/>
            <a:chExt cx="2772970" cy="2218021"/>
          </a:xfrm>
        </p:grpSpPr>
        <p:pic>
          <p:nvPicPr>
            <p:cNvPr id="44" name="Obrázek 43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1" r="6856"/>
            <a:stretch>
              <a:fillRect/>
            </a:stretch>
          </p:blipFill>
          <p:spPr bwMode="auto">
            <a:xfrm>
              <a:off x="862301" y="2360784"/>
              <a:ext cx="2241941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" name="Skupina 45"/>
            <p:cNvGrpSpPr/>
            <p:nvPr/>
          </p:nvGrpSpPr>
          <p:grpSpPr>
            <a:xfrm>
              <a:off x="574408" y="2338832"/>
              <a:ext cx="2502821" cy="2218021"/>
              <a:chOff x="189017" y="2341094"/>
              <a:chExt cx="2502821" cy="2218021"/>
            </a:xfrm>
          </p:grpSpPr>
          <p:sp>
            <p:nvSpPr>
              <p:cNvPr id="48" name="TextovéPole 47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59" name="Obdélník 58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0" name="TextovéPole 59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61" name="Obdélník 60"/>
              <p:cNvSpPr/>
              <p:nvPr/>
            </p:nvSpPr>
            <p:spPr>
              <a:xfrm rot="21588337">
                <a:off x="616608" y="2341094"/>
                <a:ext cx="202442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7" name="TextovéPole 46"/>
            <p:cNvSpPr txBox="1"/>
            <p:nvPr/>
          </p:nvSpPr>
          <p:spPr>
            <a:xfrm rot="13006">
              <a:off x="829902" y="4109958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-8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   </a:t>
              </a:r>
              <a:r>
                <a:rPr lang="cs-CZ" sz="1100" dirty="0" smtClean="0"/>
                <a:t>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3231422" y="4663184"/>
            <a:ext cx="2763652" cy="2207973"/>
            <a:chOff x="4870801" y="2357506"/>
            <a:chExt cx="2763652" cy="2207973"/>
          </a:xfrm>
        </p:grpSpPr>
        <p:pic>
          <p:nvPicPr>
            <p:cNvPr id="63" name="Obrázek 62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5" r="8569"/>
            <a:stretch>
              <a:fillRect/>
            </a:stretch>
          </p:blipFill>
          <p:spPr bwMode="auto">
            <a:xfrm>
              <a:off x="5187818" y="2385104"/>
              <a:ext cx="2150112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" name="Skupina 63"/>
            <p:cNvGrpSpPr/>
            <p:nvPr/>
          </p:nvGrpSpPr>
          <p:grpSpPr>
            <a:xfrm>
              <a:off x="4870801" y="2357506"/>
              <a:ext cx="2502821" cy="2207973"/>
              <a:chOff x="189017" y="2351142"/>
              <a:chExt cx="2502821" cy="2207973"/>
            </a:xfrm>
          </p:grpSpPr>
          <p:sp>
            <p:nvSpPr>
              <p:cNvPr id="66" name="TextovéPole 65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67" name="TextovéPole 66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68" name="Obdélník 67"/>
              <p:cNvSpPr/>
              <p:nvPr/>
            </p:nvSpPr>
            <p:spPr>
              <a:xfrm rot="21588337">
                <a:off x="569596" y="4163568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9" name="TextovéPole 68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70" name="Obdélník 69"/>
              <p:cNvSpPr/>
              <p:nvPr/>
            </p:nvSpPr>
            <p:spPr>
              <a:xfrm rot="21588337">
                <a:off x="623119" y="2351142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5" name="TextovéPole 64"/>
            <p:cNvSpPr txBox="1"/>
            <p:nvPr/>
          </p:nvSpPr>
          <p:spPr>
            <a:xfrm rot="13006">
              <a:off x="5116977" y="4107712"/>
              <a:ext cx="251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/>
                <a:t> </a:t>
              </a:r>
              <a:r>
                <a:rPr lang="cs-CZ" sz="1100" dirty="0" smtClean="0"/>
                <a:t>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               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</a:t>
              </a:r>
              <a:endParaRPr lang="cs-CZ" sz="1100" baseline="30000" dirty="0"/>
            </a:p>
          </p:txBody>
        </p:sp>
      </p:grpSp>
      <p:grpSp>
        <p:nvGrpSpPr>
          <p:cNvPr id="71" name="Skupina 70"/>
          <p:cNvGrpSpPr/>
          <p:nvPr/>
        </p:nvGrpSpPr>
        <p:grpSpPr>
          <a:xfrm>
            <a:off x="6444208" y="4653136"/>
            <a:ext cx="3129974" cy="2218021"/>
            <a:chOff x="2699792" y="4569242"/>
            <a:chExt cx="3129974" cy="2218021"/>
          </a:xfrm>
        </p:grpSpPr>
        <p:pic>
          <p:nvPicPr>
            <p:cNvPr id="72" name="Obrázek 71" descr="C:\Users\AZ\AppData\Local\Microsoft\Windows\INetCache\Content.Word\2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8" r="6721"/>
            <a:stretch>
              <a:fillRect/>
            </a:stretch>
          </p:blipFill>
          <p:spPr bwMode="auto">
            <a:xfrm>
              <a:off x="3017641" y="4596107"/>
              <a:ext cx="2214509" cy="198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Skupina 77"/>
            <p:cNvGrpSpPr/>
            <p:nvPr/>
          </p:nvGrpSpPr>
          <p:grpSpPr>
            <a:xfrm>
              <a:off x="2699792" y="4569242"/>
              <a:ext cx="2502821" cy="2218021"/>
              <a:chOff x="189017" y="2341094"/>
              <a:chExt cx="2502821" cy="2218021"/>
            </a:xfrm>
          </p:grpSpPr>
          <p:sp>
            <p:nvSpPr>
              <p:cNvPr id="81" name="TextovéPole 80"/>
              <p:cNvSpPr txBox="1"/>
              <p:nvPr/>
            </p:nvSpPr>
            <p:spPr>
              <a:xfrm rot="21586618">
                <a:off x="350264" y="2372299"/>
                <a:ext cx="239437" cy="19651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7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6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5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4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3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2</a:t>
                </a:r>
                <a:endParaRPr lang="cs-CZ" sz="1100" dirty="0"/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1</a:t>
                </a:r>
              </a:p>
              <a:p>
                <a:pPr>
                  <a:lnSpc>
                    <a:spcPct val="135000"/>
                  </a:lnSpc>
                </a:pPr>
                <a:r>
                  <a:rPr lang="cs-CZ" sz="1100" dirty="0" smtClean="0"/>
                  <a:t>0</a:t>
                </a:r>
                <a:endParaRPr lang="cs-CZ" sz="1100" dirty="0"/>
              </a:p>
            </p:txBody>
          </p:sp>
          <p:sp>
            <p:nvSpPr>
              <p:cNvPr id="82" name="TextovéPole 81"/>
              <p:cNvSpPr txBox="1"/>
              <p:nvPr/>
            </p:nvSpPr>
            <p:spPr>
              <a:xfrm rot="16188337">
                <a:off x="-73075" y="3242027"/>
                <a:ext cx="7857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100" i="1" dirty="0" smtClean="0"/>
                  <a:t>q</a:t>
                </a:r>
                <a:r>
                  <a:rPr lang="cs-CZ" sz="1100" dirty="0" smtClean="0"/>
                  <a:t> [10</a:t>
                </a:r>
                <a:r>
                  <a:rPr lang="cs-CZ" sz="1100" baseline="30000" dirty="0" smtClean="0"/>
                  <a:t>-16</a:t>
                </a:r>
                <a:r>
                  <a:rPr lang="cs-CZ" sz="1100" dirty="0" smtClean="0"/>
                  <a:t> C]</a:t>
                </a:r>
                <a:endParaRPr lang="cs-CZ" sz="1100" dirty="0"/>
              </a:p>
            </p:txBody>
          </p:sp>
          <p:sp>
            <p:nvSpPr>
              <p:cNvPr id="83" name="Obdélník 82"/>
              <p:cNvSpPr/>
              <p:nvPr/>
            </p:nvSpPr>
            <p:spPr>
              <a:xfrm rot="21588337">
                <a:off x="569596" y="4156780"/>
                <a:ext cx="2122242" cy="164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 rot="21523793">
                <a:off x="1369394" y="4282116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 smtClean="0"/>
                  <a:t>t</a:t>
                </a:r>
                <a:r>
                  <a:rPr lang="cs-CZ" sz="1200" dirty="0" smtClean="0"/>
                  <a:t> [s]</a:t>
                </a:r>
                <a:endParaRPr lang="cs-CZ" sz="1200" dirty="0"/>
              </a:p>
            </p:txBody>
          </p:sp>
          <p:sp>
            <p:nvSpPr>
              <p:cNvPr id="85" name="Obdélník 84"/>
              <p:cNvSpPr/>
              <p:nvPr/>
            </p:nvSpPr>
            <p:spPr>
              <a:xfrm rot="21588337">
                <a:off x="623119" y="2341094"/>
                <a:ext cx="185878" cy="150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9" name="TextovéPole 78"/>
            <p:cNvSpPr txBox="1"/>
            <p:nvPr/>
          </p:nvSpPr>
          <p:spPr>
            <a:xfrm rot="13006">
              <a:off x="2904479" y="6332105"/>
              <a:ext cx="29252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 smtClean="0"/>
                <a:t>10</a:t>
              </a:r>
              <a:r>
                <a:rPr lang="cs-CZ" sz="1100" baseline="30000" dirty="0" smtClean="0"/>
                <a:t>-10</a:t>
              </a:r>
              <a:r>
                <a:rPr lang="cs-CZ" sz="1100" dirty="0" smtClean="0"/>
                <a:t>     </a:t>
              </a:r>
              <a:r>
                <a:rPr lang="cs-CZ" sz="1100" baseline="30000" dirty="0" smtClean="0"/>
                <a:t> </a:t>
              </a:r>
              <a:r>
                <a:rPr lang="cs-CZ" sz="1100" dirty="0" smtClean="0"/>
                <a:t> 10</a:t>
              </a:r>
              <a:r>
                <a:rPr lang="cs-CZ" sz="1100" baseline="30000" dirty="0" smtClean="0"/>
                <a:t>-8  </a:t>
              </a:r>
              <a:r>
                <a:rPr lang="cs-CZ" sz="1100" dirty="0" smtClean="0"/>
                <a:t>      10</a:t>
              </a:r>
              <a:r>
                <a:rPr lang="cs-CZ" sz="1100" baseline="30000" dirty="0" smtClean="0"/>
                <a:t>-6</a:t>
              </a:r>
              <a:r>
                <a:rPr lang="cs-CZ" sz="1100" dirty="0" smtClean="0"/>
                <a:t>       10</a:t>
              </a:r>
              <a:r>
                <a:rPr lang="cs-CZ" sz="1100" baseline="30000" dirty="0" smtClean="0"/>
                <a:t>-4</a:t>
              </a:r>
              <a:r>
                <a:rPr lang="cs-CZ" sz="1100" dirty="0" smtClean="0"/>
                <a:t>        10</a:t>
              </a:r>
              <a:r>
                <a:rPr lang="cs-CZ" sz="1100" baseline="30000" dirty="0" smtClean="0"/>
                <a:t>-2</a:t>
              </a:r>
              <a:endParaRPr lang="cs-CZ" sz="1100" baseline="30000" dirty="0"/>
            </a:p>
          </p:txBody>
        </p:sp>
      </p:grpSp>
      <p:pic>
        <p:nvPicPr>
          <p:cNvPr id="86" name="Obrázek 1055" descr="Elspray_000000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000"/>
            <a:ext cx="849906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Obrázek 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30000"/>
            <a:ext cx="851082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Obrázek 1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22" y="6030000"/>
            <a:ext cx="849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do substrátu</a:t>
            </a:r>
          </a:p>
        </p:txBody>
      </p:sp>
      <p:sp>
        <p:nvSpPr>
          <p:cNvPr id="42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4343304"/>
            <a:ext cx="6540208" cy="457276"/>
          </a:xfrm>
        </p:spPr>
        <p:txBody>
          <a:bodyPr>
            <a:normAutofit/>
          </a:bodyPr>
          <a:lstStyle/>
          <a:p>
            <a:r>
              <a:rPr lang="cs-CZ" dirty="0" smtClean="0"/>
              <a:t>Vybíjení vrstev</a:t>
            </a:r>
            <a:r>
              <a:rPr lang="cs-CZ" dirty="0"/>
              <a:t>: Závislost na vybíjení mezi částicemi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6396862" y="2259187"/>
            <a:ext cx="2734502" cy="2209119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11147" y="4630545"/>
            <a:ext cx="2734502" cy="22091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Obdélník 87"/>
          <p:cNvSpPr/>
          <p:nvPr/>
        </p:nvSpPr>
        <p:spPr>
          <a:xfrm>
            <a:off x="1145443" y="3328513"/>
            <a:ext cx="6840000" cy="2234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9200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Počet částic mezi primárně </a:t>
            </a:r>
            <a:r>
              <a:rPr lang="cs-CZ" dirty="0" smtClean="0">
                <a:solidFill>
                  <a:schemeClr val="tx1"/>
                </a:solidFill>
              </a:rPr>
              <a:t>vybíjenou </a:t>
            </a:r>
            <a:r>
              <a:rPr lang="cs-CZ" dirty="0">
                <a:solidFill>
                  <a:schemeClr val="tx1"/>
                </a:solidFill>
              </a:rPr>
              <a:t>částicí a substrátem je (v našem systému) pro dynamiku vybíjení důležitější než počet částic v kontaktu se substrátem, které odvádí náboj ze systému</a:t>
            </a:r>
          </a:p>
        </p:txBody>
      </p:sp>
    </p:spTree>
    <p:extLst>
      <p:ext uri="{BB962C8B-B14F-4D97-AF65-F5344CB8AC3E}">
        <p14:creationId xmlns:p14="http://schemas.microsoft.com/office/powerpoint/2010/main" val="361875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7" y="1916832"/>
            <a:ext cx="3566160" cy="705518"/>
          </a:xfrm>
        </p:spPr>
        <p:txBody>
          <a:bodyPr>
            <a:normAutofit/>
          </a:bodyPr>
          <a:lstStyle/>
          <a:p>
            <a:r>
              <a:rPr lang="cs-CZ" dirty="0" smtClean="0"/>
              <a:t>Experimenty:</a:t>
            </a:r>
            <a:br>
              <a:rPr lang="cs-CZ" dirty="0" smtClean="0"/>
            </a:br>
            <a:r>
              <a:rPr lang="cs-CZ" dirty="0" smtClean="0"/>
              <a:t>vliv substrátu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68096" y="2697912"/>
            <a:ext cx="3566160" cy="3179359"/>
          </a:xfrm>
        </p:spPr>
        <p:txBody>
          <a:bodyPr/>
          <a:lstStyle/>
          <a:p>
            <a:r>
              <a:rPr lang="cs-CZ" dirty="0" smtClean="0"/>
              <a:t>Typ substrátu</a:t>
            </a:r>
          </a:p>
          <a:p>
            <a:pPr lvl="1"/>
            <a:r>
              <a:rPr lang="cs-CZ" dirty="0" smtClean="0"/>
              <a:t>Hliníková fólie </a:t>
            </a:r>
            <a:r>
              <a:rPr lang="cs-CZ" dirty="0" smtClean="0">
                <a:sym typeface="Wingdings" panose="05000000000000000000" pitchFamily="2" charset="2"/>
              </a:rPr>
              <a:t></a:t>
            </a:r>
          </a:p>
          <a:p>
            <a:pPr lvl="1"/>
            <a:r>
              <a:rPr lang="cs-CZ" dirty="0" smtClean="0">
                <a:sym typeface="Wingdings" panose="05000000000000000000" pitchFamily="2" charset="2"/>
              </a:rPr>
              <a:t>Pozlacené sklo </a:t>
            </a:r>
          </a:p>
          <a:p>
            <a:pPr lvl="1"/>
            <a:r>
              <a:rPr lang="cs-CZ" dirty="0" smtClean="0">
                <a:sym typeface="Wingdings" panose="05000000000000000000" pitchFamily="2" charset="2"/>
              </a:rPr>
              <a:t>Sklo </a:t>
            </a:r>
            <a:br>
              <a:rPr lang="cs-CZ" dirty="0" smtClean="0">
                <a:sym typeface="Wingdings" panose="05000000000000000000" pitchFamily="2" charset="2"/>
              </a:rPr>
            </a:br>
            <a:r>
              <a:rPr lang="cs-CZ" dirty="0" smtClean="0">
                <a:sym typeface="Wingdings" panose="05000000000000000000" pitchFamily="2" charset="2"/>
              </a:rPr>
              <a:t>(Pozlaceno před</a:t>
            </a:r>
            <a:br>
              <a:rPr lang="cs-CZ" dirty="0" smtClean="0">
                <a:sym typeface="Wingdings" panose="05000000000000000000" pitchFamily="2" charset="2"/>
              </a:rPr>
            </a:br>
            <a:r>
              <a:rPr lang="cs-CZ" dirty="0" smtClean="0">
                <a:sym typeface="Wingdings" panose="05000000000000000000" pitchFamily="2" charset="2"/>
              </a:rPr>
              <a:t>analýzou SEM)</a:t>
            </a:r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1" name="Skupina 30"/>
          <p:cNvGrpSpPr>
            <a:grpSpLocks noChangeAspect="1"/>
          </p:cNvGrpSpPr>
          <p:nvPr/>
        </p:nvGrpSpPr>
        <p:grpSpPr bwMode="auto">
          <a:xfrm>
            <a:off x="3072173" y="-27000"/>
            <a:ext cx="2999654" cy="2232000"/>
            <a:chOff x="0" y="0"/>
            <a:chExt cx="26903" cy="20018"/>
          </a:xfrm>
        </p:grpSpPr>
        <p:pic>
          <p:nvPicPr>
            <p:cNvPr id="35" name="Obrázek 34" descr="Au_SA_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20"/>
            <a:stretch/>
          </p:blipFill>
          <p:spPr bwMode="auto">
            <a:xfrm>
              <a:off x="0" y="0"/>
              <a:ext cx="26903" cy="20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Přímá spojnice 35"/>
            <p:cNvCxnSpPr>
              <a:cxnSpLocks noChangeShapeType="1"/>
            </p:cNvCxnSpPr>
            <p:nvPr/>
          </p:nvCxnSpPr>
          <p:spPr bwMode="auto">
            <a:xfrm>
              <a:off x="20455" y="1215"/>
              <a:ext cx="524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ové pole 9"/>
            <p:cNvSpPr txBox="1">
              <a:spLocks noChangeArrowheads="1"/>
            </p:cNvSpPr>
            <p:nvPr/>
          </p:nvSpPr>
          <p:spPr bwMode="auto">
            <a:xfrm>
              <a:off x="20560" y="1162"/>
              <a:ext cx="5035" cy="2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38" name="Skupina 37"/>
          <p:cNvGrpSpPr>
            <a:grpSpLocks noChangeAspect="1"/>
          </p:cNvGrpSpPr>
          <p:nvPr/>
        </p:nvGrpSpPr>
        <p:grpSpPr bwMode="auto">
          <a:xfrm>
            <a:off x="6147965" y="0"/>
            <a:ext cx="2996035" cy="2232000"/>
            <a:chOff x="0" y="0"/>
            <a:chExt cx="26903" cy="20063"/>
          </a:xfrm>
        </p:grpSpPr>
        <p:pic>
          <p:nvPicPr>
            <p:cNvPr id="39" name="Obrázek 38" descr="Au_SA_1_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20"/>
            <a:stretch/>
          </p:blipFill>
          <p:spPr bwMode="auto">
            <a:xfrm>
              <a:off x="0" y="0"/>
              <a:ext cx="26903" cy="2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0" name="Přímá spojnice 39"/>
            <p:cNvCxnSpPr>
              <a:cxnSpLocks noChangeShapeType="1"/>
            </p:cNvCxnSpPr>
            <p:nvPr/>
          </p:nvCxnSpPr>
          <p:spPr bwMode="auto">
            <a:xfrm>
              <a:off x="20719" y="1215"/>
              <a:ext cx="482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Textové pole 16"/>
            <p:cNvSpPr txBox="1">
              <a:spLocks noChangeArrowheads="1"/>
            </p:cNvSpPr>
            <p:nvPr/>
          </p:nvSpPr>
          <p:spPr bwMode="auto">
            <a:xfrm>
              <a:off x="20058" y="1111"/>
              <a:ext cx="6173" cy="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0.5 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42" name="Skupina 41"/>
          <p:cNvGrpSpPr>
            <a:grpSpLocks noChangeAspect="1"/>
          </p:cNvGrpSpPr>
          <p:nvPr/>
        </p:nvGrpSpPr>
        <p:grpSpPr bwMode="auto">
          <a:xfrm>
            <a:off x="3062141" y="2313000"/>
            <a:ext cx="3009686" cy="2232000"/>
            <a:chOff x="0" y="0"/>
            <a:chExt cx="26956" cy="19972"/>
          </a:xfrm>
        </p:grpSpPr>
        <p:pic>
          <p:nvPicPr>
            <p:cNvPr id="43" name="Obrázek 42" descr="cas18_16.5kx_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12"/>
            <a:stretch/>
          </p:blipFill>
          <p:spPr bwMode="auto">
            <a:xfrm>
              <a:off x="0" y="0"/>
              <a:ext cx="26956" cy="19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ové pole 31"/>
            <p:cNvSpPr txBox="1">
              <a:spLocks noChangeArrowheads="1"/>
            </p:cNvSpPr>
            <p:nvPr/>
          </p:nvSpPr>
          <p:spPr bwMode="auto">
            <a:xfrm>
              <a:off x="20555" y="2007"/>
              <a:ext cx="5041" cy="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cxnSp>
          <p:nvCxnSpPr>
            <p:cNvPr id="45" name="Přímá spojnice 44"/>
            <p:cNvCxnSpPr>
              <a:cxnSpLocks noChangeShapeType="1"/>
            </p:cNvCxnSpPr>
            <p:nvPr/>
          </p:nvCxnSpPr>
          <p:spPr bwMode="auto">
            <a:xfrm>
              <a:off x="19926" y="2008"/>
              <a:ext cx="64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6" name="Skupina 45"/>
          <p:cNvGrpSpPr>
            <a:grpSpLocks noChangeAspect="1"/>
          </p:cNvGrpSpPr>
          <p:nvPr/>
        </p:nvGrpSpPr>
        <p:grpSpPr bwMode="auto">
          <a:xfrm>
            <a:off x="6135822" y="2313000"/>
            <a:ext cx="3008178" cy="2232000"/>
            <a:chOff x="0" y="0"/>
            <a:chExt cx="26924" cy="19977"/>
          </a:xfrm>
        </p:grpSpPr>
        <p:pic>
          <p:nvPicPr>
            <p:cNvPr id="47" name="Obrázek 46" descr="cas18__118kx_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12"/>
            <a:stretch/>
          </p:blipFill>
          <p:spPr bwMode="auto">
            <a:xfrm>
              <a:off x="0" y="0"/>
              <a:ext cx="26924" cy="1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ové pole 87"/>
            <p:cNvSpPr txBox="1">
              <a:spLocks noChangeArrowheads="1"/>
            </p:cNvSpPr>
            <p:nvPr/>
          </p:nvSpPr>
          <p:spPr bwMode="auto">
            <a:xfrm>
              <a:off x="20193" y="2032"/>
              <a:ext cx="6179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0.5 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cxnSp>
          <p:nvCxnSpPr>
            <p:cNvPr id="49" name="Přímá spojnice 48"/>
            <p:cNvCxnSpPr>
              <a:cxnSpLocks noChangeShapeType="1"/>
            </p:cNvCxnSpPr>
            <p:nvPr/>
          </p:nvCxnSpPr>
          <p:spPr bwMode="auto">
            <a:xfrm flipV="1">
              <a:off x="20955" y="1968"/>
              <a:ext cx="464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" name="Skupina 49"/>
          <p:cNvGrpSpPr>
            <a:grpSpLocks noChangeAspect="1"/>
          </p:cNvGrpSpPr>
          <p:nvPr/>
        </p:nvGrpSpPr>
        <p:grpSpPr bwMode="auto">
          <a:xfrm>
            <a:off x="3038376" y="4626000"/>
            <a:ext cx="3033451" cy="2232000"/>
            <a:chOff x="0" y="0"/>
            <a:chExt cx="26928" cy="19814"/>
          </a:xfrm>
        </p:grpSpPr>
        <p:pic>
          <p:nvPicPr>
            <p:cNvPr id="51" name="Obrázek 5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04"/>
            <a:stretch/>
          </p:blipFill>
          <p:spPr bwMode="auto">
            <a:xfrm>
              <a:off x="0" y="0"/>
              <a:ext cx="26928" cy="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ové pole 52"/>
            <p:cNvSpPr txBox="1">
              <a:spLocks noChangeArrowheads="1"/>
            </p:cNvSpPr>
            <p:nvPr/>
          </p:nvSpPr>
          <p:spPr bwMode="auto">
            <a:xfrm>
              <a:off x="20718" y="1270"/>
              <a:ext cx="5035" cy="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5 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cxnSp>
          <p:nvCxnSpPr>
            <p:cNvPr id="53" name="Přímá spojnice 52"/>
            <p:cNvCxnSpPr>
              <a:cxnSpLocks noChangeShapeType="1"/>
            </p:cNvCxnSpPr>
            <p:nvPr/>
          </p:nvCxnSpPr>
          <p:spPr bwMode="auto">
            <a:xfrm flipV="1">
              <a:off x="20560" y="1268"/>
              <a:ext cx="53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4" name="Skupina 53"/>
          <p:cNvGrpSpPr>
            <a:grpSpLocks noChangeAspect="1"/>
          </p:cNvGrpSpPr>
          <p:nvPr/>
        </p:nvGrpSpPr>
        <p:grpSpPr bwMode="auto">
          <a:xfrm>
            <a:off x="6120889" y="4626000"/>
            <a:ext cx="3023111" cy="2232000"/>
            <a:chOff x="0" y="0"/>
            <a:chExt cx="26860" cy="19831"/>
          </a:xfrm>
        </p:grpSpPr>
        <p:pic>
          <p:nvPicPr>
            <p:cNvPr id="55" name="Obrázek 54" descr="cas18_118kx_pozlacene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04"/>
            <a:stretch/>
          </p:blipFill>
          <p:spPr bwMode="auto">
            <a:xfrm>
              <a:off x="0" y="0"/>
              <a:ext cx="26860" cy="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ové pole 89"/>
            <p:cNvSpPr txBox="1">
              <a:spLocks noChangeArrowheads="1"/>
            </p:cNvSpPr>
            <p:nvPr/>
          </p:nvSpPr>
          <p:spPr bwMode="auto">
            <a:xfrm>
              <a:off x="20002" y="1333"/>
              <a:ext cx="6179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0.5 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cxnSp>
          <p:nvCxnSpPr>
            <p:cNvPr id="57" name="Přímá spojnice 56"/>
            <p:cNvCxnSpPr>
              <a:cxnSpLocks noChangeShapeType="1"/>
            </p:cNvCxnSpPr>
            <p:nvPr/>
          </p:nvCxnSpPr>
          <p:spPr bwMode="auto">
            <a:xfrm flipV="1">
              <a:off x="21209" y="1333"/>
              <a:ext cx="387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" name="Obdélník 7"/>
          <p:cNvSpPr/>
          <p:nvPr/>
        </p:nvSpPr>
        <p:spPr>
          <a:xfrm>
            <a:off x="827584" y="6597352"/>
            <a:ext cx="2232248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dirty="0" smtClean="0">
                <a:solidFill>
                  <a:schemeClr val="tx1"/>
                </a:solidFill>
              </a:rPr>
              <a:t>Snímky ze SEM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7" y="1916832"/>
            <a:ext cx="3566160" cy="705518"/>
          </a:xfrm>
        </p:spPr>
        <p:txBody>
          <a:bodyPr>
            <a:normAutofit/>
          </a:bodyPr>
          <a:lstStyle/>
          <a:p>
            <a:r>
              <a:rPr lang="cs-CZ" dirty="0" smtClean="0"/>
              <a:t>Experimenty:</a:t>
            </a:r>
            <a:br>
              <a:rPr lang="cs-CZ" dirty="0" smtClean="0"/>
            </a:br>
            <a:r>
              <a:rPr lang="cs-CZ" dirty="0" smtClean="0"/>
              <a:t>vliv substrátu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68096" y="2697912"/>
            <a:ext cx="3566160" cy="3179359"/>
          </a:xfrm>
        </p:spPr>
        <p:txBody>
          <a:bodyPr/>
          <a:lstStyle/>
          <a:p>
            <a:r>
              <a:rPr lang="cs-CZ" dirty="0" smtClean="0"/>
              <a:t>Typ substrátu</a:t>
            </a:r>
          </a:p>
          <a:p>
            <a:pPr lvl="1"/>
            <a:r>
              <a:rPr lang="cs-CZ" dirty="0" smtClean="0"/>
              <a:t>Hliníková fólie </a:t>
            </a:r>
            <a:r>
              <a:rPr lang="cs-CZ" dirty="0" smtClean="0">
                <a:sym typeface="Wingdings" panose="05000000000000000000" pitchFamily="2" charset="2"/>
              </a:rPr>
              <a:t></a:t>
            </a:r>
          </a:p>
          <a:p>
            <a:pPr lvl="1"/>
            <a:r>
              <a:rPr lang="cs-CZ" dirty="0" smtClean="0">
                <a:sym typeface="Wingdings" panose="05000000000000000000" pitchFamily="2" charset="2"/>
              </a:rPr>
              <a:t>Pozlacené sklo </a:t>
            </a:r>
          </a:p>
          <a:p>
            <a:pPr lvl="1"/>
            <a:r>
              <a:rPr lang="cs-CZ" dirty="0" smtClean="0">
                <a:sym typeface="Wingdings" panose="05000000000000000000" pitchFamily="2" charset="2"/>
              </a:rPr>
              <a:t>Sklo </a:t>
            </a:r>
            <a:br>
              <a:rPr lang="cs-CZ" dirty="0" smtClean="0">
                <a:sym typeface="Wingdings" panose="05000000000000000000" pitchFamily="2" charset="2"/>
              </a:rPr>
            </a:br>
            <a:r>
              <a:rPr lang="cs-CZ" dirty="0" smtClean="0">
                <a:sym typeface="Wingdings" panose="05000000000000000000" pitchFamily="2" charset="2"/>
              </a:rPr>
              <a:t>(Pozlaceno před</a:t>
            </a:r>
            <a:br>
              <a:rPr lang="cs-CZ" dirty="0" smtClean="0">
                <a:sym typeface="Wingdings" panose="05000000000000000000" pitchFamily="2" charset="2"/>
              </a:rPr>
            </a:br>
            <a:r>
              <a:rPr lang="cs-CZ" dirty="0" smtClean="0">
                <a:sym typeface="Wingdings" panose="05000000000000000000" pitchFamily="2" charset="2"/>
              </a:rPr>
              <a:t>analýzou SEM)</a:t>
            </a:r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1" name="Skupina 30"/>
          <p:cNvGrpSpPr>
            <a:grpSpLocks noChangeAspect="1"/>
          </p:cNvGrpSpPr>
          <p:nvPr/>
        </p:nvGrpSpPr>
        <p:grpSpPr bwMode="auto">
          <a:xfrm>
            <a:off x="3072173" y="-27000"/>
            <a:ext cx="2999654" cy="2232000"/>
            <a:chOff x="0" y="0"/>
            <a:chExt cx="26903" cy="20018"/>
          </a:xfrm>
        </p:grpSpPr>
        <p:pic>
          <p:nvPicPr>
            <p:cNvPr id="35" name="Obrázek 34" descr="Au_SA_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20"/>
            <a:stretch/>
          </p:blipFill>
          <p:spPr bwMode="auto">
            <a:xfrm>
              <a:off x="0" y="0"/>
              <a:ext cx="26903" cy="20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Přímá spojnice 35"/>
            <p:cNvCxnSpPr>
              <a:cxnSpLocks noChangeShapeType="1"/>
            </p:cNvCxnSpPr>
            <p:nvPr/>
          </p:nvCxnSpPr>
          <p:spPr bwMode="auto">
            <a:xfrm>
              <a:off x="20455" y="1215"/>
              <a:ext cx="524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ové pole 9"/>
            <p:cNvSpPr txBox="1">
              <a:spLocks noChangeArrowheads="1"/>
            </p:cNvSpPr>
            <p:nvPr/>
          </p:nvSpPr>
          <p:spPr bwMode="auto">
            <a:xfrm>
              <a:off x="20560" y="1162"/>
              <a:ext cx="5035" cy="2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38" name="Skupina 37"/>
          <p:cNvGrpSpPr>
            <a:grpSpLocks noChangeAspect="1"/>
          </p:cNvGrpSpPr>
          <p:nvPr/>
        </p:nvGrpSpPr>
        <p:grpSpPr bwMode="auto">
          <a:xfrm>
            <a:off x="6147965" y="0"/>
            <a:ext cx="2996035" cy="2232000"/>
            <a:chOff x="0" y="0"/>
            <a:chExt cx="26903" cy="20063"/>
          </a:xfrm>
        </p:grpSpPr>
        <p:pic>
          <p:nvPicPr>
            <p:cNvPr id="39" name="Obrázek 38" descr="Au_SA_1_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20"/>
            <a:stretch/>
          </p:blipFill>
          <p:spPr bwMode="auto">
            <a:xfrm>
              <a:off x="0" y="0"/>
              <a:ext cx="26903" cy="2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0" name="Přímá spojnice 39"/>
            <p:cNvCxnSpPr>
              <a:cxnSpLocks noChangeShapeType="1"/>
            </p:cNvCxnSpPr>
            <p:nvPr/>
          </p:nvCxnSpPr>
          <p:spPr bwMode="auto">
            <a:xfrm>
              <a:off x="20719" y="1215"/>
              <a:ext cx="482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Textové pole 16"/>
            <p:cNvSpPr txBox="1">
              <a:spLocks noChangeArrowheads="1"/>
            </p:cNvSpPr>
            <p:nvPr/>
          </p:nvSpPr>
          <p:spPr bwMode="auto">
            <a:xfrm>
              <a:off x="20058" y="1111"/>
              <a:ext cx="6173" cy="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0.5 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42" name="Skupina 41"/>
          <p:cNvGrpSpPr>
            <a:grpSpLocks noChangeAspect="1"/>
          </p:cNvGrpSpPr>
          <p:nvPr/>
        </p:nvGrpSpPr>
        <p:grpSpPr bwMode="auto">
          <a:xfrm>
            <a:off x="3062141" y="2313000"/>
            <a:ext cx="3009686" cy="2232000"/>
            <a:chOff x="0" y="0"/>
            <a:chExt cx="26956" cy="19972"/>
          </a:xfrm>
        </p:grpSpPr>
        <p:pic>
          <p:nvPicPr>
            <p:cNvPr id="43" name="Obrázek 42" descr="cas18_16.5kx_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12"/>
            <a:stretch/>
          </p:blipFill>
          <p:spPr bwMode="auto">
            <a:xfrm>
              <a:off x="0" y="0"/>
              <a:ext cx="26956" cy="19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ové pole 31"/>
            <p:cNvSpPr txBox="1">
              <a:spLocks noChangeArrowheads="1"/>
            </p:cNvSpPr>
            <p:nvPr/>
          </p:nvSpPr>
          <p:spPr bwMode="auto">
            <a:xfrm>
              <a:off x="20555" y="2007"/>
              <a:ext cx="5041" cy="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cxnSp>
          <p:nvCxnSpPr>
            <p:cNvPr id="45" name="Přímá spojnice 44"/>
            <p:cNvCxnSpPr>
              <a:cxnSpLocks noChangeShapeType="1"/>
            </p:cNvCxnSpPr>
            <p:nvPr/>
          </p:nvCxnSpPr>
          <p:spPr bwMode="auto">
            <a:xfrm>
              <a:off x="19926" y="2008"/>
              <a:ext cx="640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6" name="Skupina 45"/>
          <p:cNvGrpSpPr>
            <a:grpSpLocks noChangeAspect="1"/>
          </p:cNvGrpSpPr>
          <p:nvPr/>
        </p:nvGrpSpPr>
        <p:grpSpPr bwMode="auto">
          <a:xfrm>
            <a:off x="6135822" y="2313000"/>
            <a:ext cx="3008178" cy="2232000"/>
            <a:chOff x="0" y="0"/>
            <a:chExt cx="26924" cy="19977"/>
          </a:xfrm>
        </p:grpSpPr>
        <p:pic>
          <p:nvPicPr>
            <p:cNvPr id="47" name="Obrázek 46" descr="cas18__118kx_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12"/>
            <a:stretch/>
          </p:blipFill>
          <p:spPr bwMode="auto">
            <a:xfrm>
              <a:off x="0" y="0"/>
              <a:ext cx="26924" cy="1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ové pole 87"/>
            <p:cNvSpPr txBox="1">
              <a:spLocks noChangeArrowheads="1"/>
            </p:cNvSpPr>
            <p:nvPr/>
          </p:nvSpPr>
          <p:spPr bwMode="auto">
            <a:xfrm>
              <a:off x="20193" y="2032"/>
              <a:ext cx="6179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0.5 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cxnSp>
          <p:nvCxnSpPr>
            <p:cNvPr id="49" name="Přímá spojnice 48"/>
            <p:cNvCxnSpPr>
              <a:cxnSpLocks noChangeShapeType="1"/>
            </p:cNvCxnSpPr>
            <p:nvPr/>
          </p:nvCxnSpPr>
          <p:spPr bwMode="auto">
            <a:xfrm flipV="1">
              <a:off x="20955" y="1968"/>
              <a:ext cx="464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" name="Skupina 49"/>
          <p:cNvGrpSpPr>
            <a:grpSpLocks noChangeAspect="1"/>
          </p:cNvGrpSpPr>
          <p:nvPr/>
        </p:nvGrpSpPr>
        <p:grpSpPr bwMode="auto">
          <a:xfrm>
            <a:off x="3038376" y="4626000"/>
            <a:ext cx="3033451" cy="2232000"/>
            <a:chOff x="0" y="0"/>
            <a:chExt cx="26928" cy="19814"/>
          </a:xfrm>
        </p:grpSpPr>
        <p:pic>
          <p:nvPicPr>
            <p:cNvPr id="51" name="Obrázek 5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04"/>
            <a:stretch/>
          </p:blipFill>
          <p:spPr bwMode="auto">
            <a:xfrm>
              <a:off x="0" y="0"/>
              <a:ext cx="26928" cy="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ové pole 52"/>
            <p:cNvSpPr txBox="1">
              <a:spLocks noChangeArrowheads="1"/>
            </p:cNvSpPr>
            <p:nvPr/>
          </p:nvSpPr>
          <p:spPr bwMode="auto">
            <a:xfrm>
              <a:off x="20718" y="1270"/>
              <a:ext cx="5035" cy="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5 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cxnSp>
          <p:nvCxnSpPr>
            <p:cNvPr id="53" name="Přímá spojnice 52"/>
            <p:cNvCxnSpPr>
              <a:cxnSpLocks noChangeShapeType="1"/>
            </p:cNvCxnSpPr>
            <p:nvPr/>
          </p:nvCxnSpPr>
          <p:spPr bwMode="auto">
            <a:xfrm flipV="1">
              <a:off x="20560" y="1268"/>
              <a:ext cx="53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4" name="Skupina 53"/>
          <p:cNvGrpSpPr>
            <a:grpSpLocks noChangeAspect="1"/>
          </p:cNvGrpSpPr>
          <p:nvPr/>
        </p:nvGrpSpPr>
        <p:grpSpPr bwMode="auto">
          <a:xfrm>
            <a:off x="6120889" y="4626000"/>
            <a:ext cx="3023111" cy="2232000"/>
            <a:chOff x="0" y="0"/>
            <a:chExt cx="26860" cy="19831"/>
          </a:xfrm>
        </p:grpSpPr>
        <p:pic>
          <p:nvPicPr>
            <p:cNvPr id="55" name="Obrázek 54" descr="cas18_118kx_pozlacene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04"/>
            <a:stretch/>
          </p:blipFill>
          <p:spPr bwMode="auto">
            <a:xfrm>
              <a:off x="0" y="0"/>
              <a:ext cx="26860" cy="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ové pole 89"/>
            <p:cNvSpPr txBox="1">
              <a:spLocks noChangeArrowheads="1"/>
            </p:cNvSpPr>
            <p:nvPr/>
          </p:nvSpPr>
          <p:spPr bwMode="auto">
            <a:xfrm>
              <a:off x="20002" y="1333"/>
              <a:ext cx="6179" cy="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0.5 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cxnSp>
          <p:nvCxnSpPr>
            <p:cNvPr id="57" name="Přímá spojnice 56"/>
            <p:cNvCxnSpPr>
              <a:cxnSpLocks noChangeShapeType="1"/>
            </p:cNvCxnSpPr>
            <p:nvPr/>
          </p:nvCxnSpPr>
          <p:spPr bwMode="auto">
            <a:xfrm flipV="1">
              <a:off x="21209" y="1333"/>
              <a:ext cx="387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3" name="Obdélník 92"/>
          <p:cNvSpPr/>
          <p:nvPr/>
        </p:nvSpPr>
        <p:spPr>
          <a:xfrm>
            <a:off x="3599892" y="113679"/>
            <a:ext cx="1944216" cy="6630642"/>
          </a:xfrm>
          <a:prstGeom prst="rect">
            <a:avLst/>
          </a:prstGeom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Vliv elektrické vodivosti substrátu</a:t>
            </a:r>
          </a:p>
          <a:p>
            <a:pPr algn="ctr"/>
            <a:endParaRPr lang="cs-CZ" sz="2000" dirty="0" smtClean="0"/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Pokud je substrát méně vodivý, dochází k akumulaci náboje ve vrstvě a tím pádem se deponuje méně částic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827584" y="6597352"/>
            <a:ext cx="2232248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dirty="0" smtClean="0">
                <a:solidFill>
                  <a:schemeClr val="tx1"/>
                </a:solidFill>
              </a:rPr>
              <a:t>Snímky ze SEM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5748119" cy="705518"/>
          </a:xfrm>
        </p:spPr>
        <p:txBody>
          <a:bodyPr>
            <a:normAutofit/>
          </a:bodyPr>
          <a:lstStyle/>
          <a:p>
            <a:r>
              <a:rPr lang="cs-CZ" dirty="0" smtClean="0"/>
              <a:t>Experimenty: průběh depozice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250" y="2703736"/>
            <a:ext cx="995592" cy="371048"/>
          </a:xfrm>
        </p:spPr>
        <p:txBody>
          <a:bodyPr/>
          <a:lstStyle/>
          <a:p>
            <a:pPr marL="128019" lvl="1" indent="0">
              <a:buNone/>
            </a:pPr>
            <a:r>
              <a:rPr lang="cs-CZ" dirty="0" smtClean="0"/>
              <a:t>0,5 hod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4" name="Skupina 33"/>
          <p:cNvGrpSpPr>
            <a:grpSpLocks/>
          </p:cNvGrpSpPr>
          <p:nvPr/>
        </p:nvGrpSpPr>
        <p:grpSpPr bwMode="auto">
          <a:xfrm>
            <a:off x="0" y="2999809"/>
            <a:ext cx="2232000" cy="1757680"/>
            <a:chOff x="0" y="0"/>
            <a:chExt cx="23394" cy="17575"/>
          </a:xfrm>
        </p:grpSpPr>
        <p:pic>
          <p:nvPicPr>
            <p:cNvPr id="58" name="Obrázek 57" descr="30min-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6"/>
            <a:stretch>
              <a:fillRect/>
            </a:stretch>
          </p:blipFill>
          <p:spPr bwMode="auto">
            <a:xfrm>
              <a:off x="0" y="0"/>
              <a:ext cx="23394" cy="1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9" name="Skupina 58"/>
            <p:cNvGrpSpPr>
              <a:grpSpLocks/>
            </p:cNvGrpSpPr>
            <p:nvPr/>
          </p:nvGrpSpPr>
          <p:grpSpPr bwMode="auto">
            <a:xfrm>
              <a:off x="15971" y="1127"/>
              <a:ext cx="5036" cy="3721"/>
              <a:chOff x="-1" y="0"/>
              <a:chExt cx="5036" cy="3721"/>
            </a:xfrm>
          </p:grpSpPr>
          <p:cxnSp>
            <p:nvCxnSpPr>
              <p:cNvPr id="60" name="Přímá spojnice 59"/>
              <p:cNvCxnSpPr>
                <a:cxnSpLocks noChangeShapeType="1"/>
              </p:cNvCxnSpPr>
              <p:nvPr/>
            </p:nvCxnSpPr>
            <p:spPr bwMode="auto">
              <a:xfrm>
                <a:off x="178" y="59"/>
                <a:ext cx="463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ové pole 169"/>
              <p:cNvSpPr txBox="1">
                <a:spLocks noChangeArrowheads="1"/>
              </p:cNvSpPr>
              <p:nvPr/>
            </p:nvSpPr>
            <p:spPr bwMode="auto">
              <a:xfrm>
                <a:off x="-1" y="0"/>
                <a:ext cx="5036" cy="3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63" name="Skupina 62"/>
          <p:cNvGrpSpPr>
            <a:grpSpLocks/>
          </p:cNvGrpSpPr>
          <p:nvPr/>
        </p:nvGrpSpPr>
        <p:grpSpPr bwMode="auto">
          <a:xfrm>
            <a:off x="2304000" y="2999809"/>
            <a:ext cx="2232000" cy="1757680"/>
            <a:chOff x="0" y="0"/>
            <a:chExt cx="23394" cy="17575"/>
          </a:xfrm>
        </p:grpSpPr>
        <p:pic>
          <p:nvPicPr>
            <p:cNvPr id="64" name="Obrázek 63" descr="cas6_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6"/>
            <a:stretch>
              <a:fillRect/>
            </a:stretch>
          </p:blipFill>
          <p:spPr bwMode="auto">
            <a:xfrm>
              <a:off x="0" y="0"/>
              <a:ext cx="23394" cy="1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Přímá spojnice 64"/>
            <p:cNvCxnSpPr>
              <a:cxnSpLocks noChangeShapeType="1"/>
            </p:cNvCxnSpPr>
            <p:nvPr/>
          </p:nvCxnSpPr>
          <p:spPr bwMode="auto">
            <a:xfrm>
              <a:off x="16209" y="1603"/>
              <a:ext cx="464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Textové pole 159"/>
            <p:cNvSpPr txBox="1">
              <a:spLocks noChangeArrowheads="1"/>
            </p:cNvSpPr>
            <p:nvPr/>
          </p:nvSpPr>
          <p:spPr bwMode="auto">
            <a:xfrm>
              <a:off x="16028" y="1486"/>
              <a:ext cx="5035" cy="3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5 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68" name="Skupina 67"/>
          <p:cNvGrpSpPr>
            <a:grpSpLocks/>
          </p:cNvGrpSpPr>
          <p:nvPr/>
        </p:nvGrpSpPr>
        <p:grpSpPr bwMode="auto">
          <a:xfrm>
            <a:off x="4608000" y="2996952"/>
            <a:ext cx="2232000" cy="1763395"/>
            <a:chOff x="0" y="0"/>
            <a:chExt cx="23394" cy="17634"/>
          </a:xfrm>
        </p:grpSpPr>
        <p:pic>
          <p:nvPicPr>
            <p:cNvPr id="69" name="Obrázek 68" descr="cas12_16"/>
            <p:cNvPicPr>
              <a:picLocks noChangeAspect="1"/>
            </p:cNvPicPr>
            <p:nvPr/>
          </p:nvPicPr>
          <p:blipFill>
            <a:blip r:embed="rId7" cstate="print">
              <a:lum contrast="4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4"/>
            <a:stretch>
              <a:fillRect/>
            </a:stretch>
          </p:blipFill>
          <p:spPr bwMode="auto">
            <a:xfrm>
              <a:off x="0" y="0"/>
              <a:ext cx="23394" cy="1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" name="Skupina 69"/>
            <p:cNvGrpSpPr>
              <a:grpSpLocks/>
            </p:cNvGrpSpPr>
            <p:nvPr/>
          </p:nvGrpSpPr>
          <p:grpSpPr bwMode="auto">
            <a:xfrm>
              <a:off x="16209" y="1900"/>
              <a:ext cx="5035" cy="3738"/>
              <a:chOff x="1" y="0"/>
              <a:chExt cx="5035" cy="3738"/>
            </a:xfrm>
          </p:grpSpPr>
          <p:cxnSp>
            <p:nvCxnSpPr>
              <p:cNvPr id="71" name="Přímá spojnice 70"/>
              <p:cNvCxnSpPr>
                <a:cxnSpLocks noChangeShapeType="1"/>
              </p:cNvCxnSpPr>
              <p:nvPr/>
            </p:nvCxnSpPr>
            <p:spPr bwMode="auto">
              <a:xfrm>
                <a:off x="228" y="114"/>
                <a:ext cx="4643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Textové pole 152"/>
              <p:cNvSpPr txBox="1">
                <a:spLocks noChangeArrowheads="1"/>
              </p:cNvSpPr>
              <p:nvPr/>
            </p:nvSpPr>
            <p:spPr bwMode="auto">
              <a:xfrm>
                <a:off x="1" y="0"/>
                <a:ext cx="5035" cy="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74" name="Skupina 73"/>
          <p:cNvGrpSpPr>
            <a:grpSpLocks/>
          </p:cNvGrpSpPr>
          <p:nvPr/>
        </p:nvGrpSpPr>
        <p:grpSpPr bwMode="auto">
          <a:xfrm>
            <a:off x="6912000" y="3008064"/>
            <a:ext cx="2232000" cy="1741170"/>
            <a:chOff x="0" y="0"/>
            <a:chExt cx="23355" cy="17411"/>
          </a:xfrm>
        </p:grpSpPr>
        <p:pic>
          <p:nvPicPr>
            <p:cNvPr id="75" name="Obrázek 74" descr="ZlaceneSklo_7_sikmo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63"/>
            <a:stretch>
              <a:fillRect/>
            </a:stretch>
          </p:blipFill>
          <p:spPr bwMode="auto">
            <a:xfrm>
              <a:off x="0" y="0"/>
              <a:ext cx="23355" cy="17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6" name="Skupina 75"/>
            <p:cNvGrpSpPr>
              <a:grpSpLocks/>
            </p:cNvGrpSpPr>
            <p:nvPr/>
          </p:nvGrpSpPr>
          <p:grpSpPr bwMode="auto">
            <a:xfrm>
              <a:off x="16040" y="1447"/>
              <a:ext cx="5556" cy="3740"/>
              <a:chOff x="0" y="0"/>
              <a:chExt cx="5556" cy="3740"/>
            </a:xfrm>
          </p:grpSpPr>
          <p:cxnSp>
            <p:nvCxnSpPr>
              <p:cNvPr id="77" name="Přímá spojnice 76"/>
              <p:cNvCxnSpPr>
                <a:cxnSpLocks noChangeShapeType="1"/>
              </p:cNvCxnSpPr>
              <p:nvPr/>
            </p:nvCxnSpPr>
            <p:spPr bwMode="auto">
              <a:xfrm>
                <a:off x="0" y="135"/>
                <a:ext cx="555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8" name="Textové pole 129"/>
              <p:cNvSpPr txBox="1">
                <a:spLocks noChangeArrowheads="1"/>
              </p:cNvSpPr>
              <p:nvPr/>
            </p:nvSpPr>
            <p:spPr bwMode="auto">
              <a:xfrm>
                <a:off x="223" y="0"/>
                <a:ext cx="5035" cy="3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80" name="Skupina 79"/>
          <p:cNvGrpSpPr>
            <a:grpSpLocks/>
          </p:cNvGrpSpPr>
          <p:nvPr/>
        </p:nvGrpSpPr>
        <p:grpSpPr bwMode="auto">
          <a:xfrm>
            <a:off x="0" y="5111194"/>
            <a:ext cx="2232000" cy="1745615"/>
            <a:chOff x="0" y="0"/>
            <a:chExt cx="23394" cy="17456"/>
          </a:xfrm>
        </p:grpSpPr>
        <p:pic>
          <p:nvPicPr>
            <p:cNvPr id="81" name="Obrázek 80" descr="30min-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38"/>
            <a:stretch>
              <a:fillRect/>
            </a:stretch>
          </p:blipFill>
          <p:spPr bwMode="auto">
            <a:xfrm>
              <a:off x="0" y="0"/>
              <a:ext cx="23394" cy="17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Skupina 81"/>
            <p:cNvGrpSpPr>
              <a:grpSpLocks/>
            </p:cNvGrpSpPr>
            <p:nvPr/>
          </p:nvGrpSpPr>
          <p:grpSpPr bwMode="auto">
            <a:xfrm>
              <a:off x="16567" y="1009"/>
              <a:ext cx="6292" cy="3733"/>
              <a:chOff x="1" y="0"/>
              <a:chExt cx="5195" cy="3733"/>
            </a:xfrm>
          </p:grpSpPr>
          <p:cxnSp>
            <p:nvCxnSpPr>
              <p:cNvPr id="83" name="Přímá spojnice 82"/>
              <p:cNvCxnSpPr>
                <a:cxnSpLocks noChangeShapeType="1"/>
              </p:cNvCxnSpPr>
              <p:nvPr/>
            </p:nvCxnSpPr>
            <p:spPr bwMode="auto">
              <a:xfrm>
                <a:off x="59" y="118"/>
                <a:ext cx="513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" name="Textové pole 99"/>
              <p:cNvSpPr txBox="1">
                <a:spLocks noChangeArrowheads="1"/>
              </p:cNvSpPr>
              <p:nvPr/>
            </p:nvSpPr>
            <p:spPr bwMode="auto">
              <a:xfrm>
                <a:off x="1" y="0"/>
                <a:ext cx="4158" cy="3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86" name="Skupina 85"/>
          <p:cNvGrpSpPr>
            <a:grpSpLocks/>
          </p:cNvGrpSpPr>
          <p:nvPr/>
        </p:nvGrpSpPr>
        <p:grpSpPr bwMode="auto">
          <a:xfrm>
            <a:off x="2304000" y="5111194"/>
            <a:ext cx="2232000" cy="1737995"/>
            <a:chOff x="0" y="0"/>
            <a:chExt cx="23403" cy="17382"/>
          </a:xfrm>
        </p:grpSpPr>
        <p:pic>
          <p:nvPicPr>
            <p:cNvPr id="87" name="Obrázek 86" descr="cas6_88kx_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19"/>
            <a:stretch>
              <a:fillRect/>
            </a:stretch>
          </p:blipFill>
          <p:spPr bwMode="auto">
            <a:xfrm>
              <a:off x="0" y="0"/>
              <a:ext cx="23403" cy="17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8" name="Skupina 87"/>
            <p:cNvGrpSpPr>
              <a:grpSpLocks/>
            </p:cNvGrpSpPr>
            <p:nvPr/>
          </p:nvGrpSpPr>
          <p:grpSpPr bwMode="auto">
            <a:xfrm>
              <a:off x="16569" y="1263"/>
              <a:ext cx="5136" cy="3743"/>
              <a:chOff x="1" y="-3"/>
              <a:chExt cx="5136" cy="3743"/>
            </a:xfrm>
          </p:grpSpPr>
          <p:cxnSp>
            <p:nvCxnSpPr>
              <p:cNvPr id="89" name="Přímá spojnice 88"/>
              <p:cNvCxnSpPr>
                <a:cxnSpLocks noChangeShapeType="1"/>
              </p:cNvCxnSpPr>
              <p:nvPr/>
            </p:nvCxnSpPr>
            <p:spPr bwMode="auto">
              <a:xfrm>
                <a:off x="90" y="181"/>
                <a:ext cx="504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0" name="Textové pole 92"/>
              <p:cNvSpPr txBox="1">
                <a:spLocks noChangeArrowheads="1"/>
              </p:cNvSpPr>
              <p:nvPr/>
            </p:nvSpPr>
            <p:spPr bwMode="auto">
              <a:xfrm>
                <a:off x="1" y="-3"/>
                <a:ext cx="5034" cy="3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92" name="Skupina 91"/>
          <p:cNvGrpSpPr>
            <a:grpSpLocks/>
          </p:cNvGrpSpPr>
          <p:nvPr/>
        </p:nvGrpSpPr>
        <p:grpSpPr bwMode="auto">
          <a:xfrm>
            <a:off x="4608000" y="5111194"/>
            <a:ext cx="2232000" cy="1774190"/>
            <a:chOff x="0" y="0"/>
            <a:chExt cx="23403" cy="17744"/>
          </a:xfrm>
        </p:grpSpPr>
        <p:grpSp>
          <p:nvGrpSpPr>
            <p:cNvPr id="93" name="Skupina 92"/>
            <p:cNvGrpSpPr>
              <a:grpSpLocks/>
            </p:cNvGrpSpPr>
            <p:nvPr/>
          </p:nvGrpSpPr>
          <p:grpSpPr bwMode="auto">
            <a:xfrm>
              <a:off x="0" y="0"/>
              <a:ext cx="23403" cy="17744"/>
              <a:chOff x="0" y="0"/>
              <a:chExt cx="23403" cy="17744"/>
            </a:xfrm>
          </p:grpSpPr>
          <p:pic>
            <p:nvPicPr>
              <p:cNvPr id="95" name="Obrázek 94" descr="cas12_88kx_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249"/>
              <a:stretch>
                <a:fillRect/>
              </a:stretch>
            </p:blipFill>
            <p:spPr bwMode="auto">
              <a:xfrm>
                <a:off x="0" y="0"/>
                <a:ext cx="23403" cy="17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" name="Textové pole 41"/>
              <p:cNvSpPr txBox="1">
                <a:spLocks noChangeArrowheads="1"/>
              </p:cNvSpPr>
              <p:nvPr/>
            </p:nvSpPr>
            <p:spPr bwMode="auto">
              <a:xfrm>
                <a:off x="16565" y="1766"/>
                <a:ext cx="5035" cy="3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  <p:cxnSp>
          <p:nvCxnSpPr>
            <p:cNvPr id="94" name="Přímá spojnice 93"/>
            <p:cNvCxnSpPr>
              <a:cxnSpLocks noChangeShapeType="1"/>
            </p:cNvCxnSpPr>
            <p:nvPr/>
          </p:nvCxnSpPr>
          <p:spPr bwMode="auto">
            <a:xfrm>
              <a:off x="16684" y="1959"/>
              <a:ext cx="504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8" name="Skupina 97"/>
          <p:cNvGrpSpPr>
            <a:grpSpLocks/>
          </p:cNvGrpSpPr>
          <p:nvPr/>
        </p:nvGrpSpPr>
        <p:grpSpPr bwMode="auto">
          <a:xfrm>
            <a:off x="6912000" y="5111194"/>
            <a:ext cx="2232000" cy="1765300"/>
            <a:chOff x="0" y="0"/>
            <a:chExt cx="23376" cy="17651"/>
          </a:xfrm>
        </p:grpSpPr>
        <p:pic>
          <p:nvPicPr>
            <p:cNvPr id="99" name="Obrázek 98" descr="ZlaceneSklo_4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46"/>
            <a:stretch>
              <a:fillRect/>
            </a:stretch>
          </p:blipFill>
          <p:spPr bwMode="auto">
            <a:xfrm>
              <a:off x="0" y="0"/>
              <a:ext cx="23376" cy="17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0" name="Přímá spojnice 99"/>
            <p:cNvCxnSpPr>
              <a:cxnSpLocks noChangeShapeType="1"/>
            </p:cNvCxnSpPr>
            <p:nvPr/>
          </p:nvCxnSpPr>
          <p:spPr bwMode="auto">
            <a:xfrm>
              <a:off x="16101" y="1630"/>
              <a:ext cx="60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1" name="Textové pole 127"/>
            <p:cNvSpPr txBox="1">
              <a:spLocks noChangeArrowheads="1"/>
            </p:cNvSpPr>
            <p:nvPr/>
          </p:nvSpPr>
          <p:spPr bwMode="auto">
            <a:xfrm>
              <a:off x="16537" y="1473"/>
              <a:ext cx="5035" cy="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103" name="Zástupný symbol pro obsah 3"/>
          <p:cNvSpPr txBox="1">
            <a:spLocks/>
          </p:cNvSpPr>
          <p:nvPr/>
        </p:nvSpPr>
        <p:spPr>
          <a:xfrm>
            <a:off x="2922235" y="2703736"/>
            <a:ext cx="995592" cy="37104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9" lvl="1" indent="0">
              <a:buFont typeface="Wingdings 3" pitchFamily="18" charset="2"/>
              <a:buNone/>
            </a:pPr>
            <a:r>
              <a:rPr lang="cs-CZ" dirty="0"/>
              <a:t>6</a:t>
            </a:r>
            <a:r>
              <a:rPr lang="cs-CZ" dirty="0" smtClean="0"/>
              <a:t> hod</a:t>
            </a:r>
            <a:endParaRPr lang="cs-CZ" dirty="0"/>
          </a:p>
        </p:txBody>
      </p:sp>
      <p:sp>
        <p:nvSpPr>
          <p:cNvPr id="104" name="Zástupný symbol pro obsah 3"/>
          <p:cNvSpPr txBox="1">
            <a:spLocks/>
          </p:cNvSpPr>
          <p:nvPr/>
        </p:nvSpPr>
        <p:spPr>
          <a:xfrm>
            <a:off x="5226220" y="2703736"/>
            <a:ext cx="995592" cy="37104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9" lvl="1" indent="0">
              <a:buFont typeface="Wingdings 3" pitchFamily="18" charset="2"/>
              <a:buNone/>
            </a:pPr>
            <a:r>
              <a:rPr lang="cs-CZ" dirty="0" smtClean="0"/>
              <a:t>12 hod</a:t>
            </a:r>
            <a:endParaRPr lang="cs-CZ" dirty="0"/>
          </a:p>
        </p:txBody>
      </p:sp>
      <p:sp>
        <p:nvSpPr>
          <p:cNvPr id="105" name="Zástupný symbol pro obsah 3"/>
          <p:cNvSpPr txBox="1">
            <a:spLocks/>
          </p:cNvSpPr>
          <p:nvPr/>
        </p:nvSpPr>
        <p:spPr>
          <a:xfrm>
            <a:off x="7530204" y="2703736"/>
            <a:ext cx="995592" cy="37104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9" lvl="1" indent="0">
              <a:buFont typeface="Wingdings 3" pitchFamily="18" charset="2"/>
              <a:buNone/>
            </a:pPr>
            <a:r>
              <a:rPr lang="cs-CZ" dirty="0" smtClean="0"/>
              <a:t>18 hod</a:t>
            </a:r>
            <a:endParaRPr lang="cs-CZ" dirty="0"/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440086" y="5013176"/>
            <a:ext cx="8263828" cy="0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6" name="Zástupný symbol pro obsah 3"/>
          <p:cNvSpPr txBox="1">
            <a:spLocks/>
          </p:cNvSpPr>
          <p:nvPr/>
        </p:nvSpPr>
        <p:spPr>
          <a:xfrm>
            <a:off x="3673442" y="4725144"/>
            <a:ext cx="1797116" cy="37104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9" lvl="1" indent="0">
              <a:buFont typeface="Wingdings 3" pitchFamily="18" charset="2"/>
              <a:buNone/>
            </a:pPr>
            <a:r>
              <a:rPr lang="cs-CZ" dirty="0" smtClean="0">
                <a:solidFill>
                  <a:schemeClr val="accent2"/>
                </a:solidFill>
              </a:rPr>
              <a:t>Doba depozice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50" name="Obdélník 49"/>
          <p:cNvSpPr/>
          <p:nvPr/>
        </p:nvSpPr>
        <p:spPr>
          <a:xfrm>
            <a:off x="5400091" y="6661634"/>
            <a:ext cx="2232248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dirty="0" smtClean="0">
                <a:solidFill>
                  <a:schemeClr val="bg1"/>
                </a:solidFill>
              </a:rPr>
              <a:t>Snímky ze SEM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5748119" cy="705518"/>
          </a:xfrm>
        </p:spPr>
        <p:txBody>
          <a:bodyPr>
            <a:normAutofit/>
          </a:bodyPr>
          <a:lstStyle/>
          <a:p>
            <a:r>
              <a:rPr lang="cs-CZ" dirty="0" smtClean="0"/>
              <a:t>Experimenty: průběh depozice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250" y="2703736"/>
            <a:ext cx="995592" cy="371048"/>
          </a:xfrm>
        </p:spPr>
        <p:txBody>
          <a:bodyPr/>
          <a:lstStyle/>
          <a:p>
            <a:pPr marL="128019" lvl="1" indent="0">
              <a:buNone/>
            </a:pPr>
            <a:r>
              <a:rPr lang="cs-CZ" dirty="0" smtClean="0"/>
              <a:t>0,5 hod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4" name="Skupina 33"/>
          <p:cNvGrpSpPr>
            <a:grpSpLocks/>
          </p:cNvGrpSpPr>
          <p:nvPr/>
        </p:nvGrpSpPr>
        <p:grpSpPr bwMode="auto">
          <a:xfrm>
            <a:off x="0" y="2999809"/>
            <a:ext cx="2232000" cy="1757680"/>
            <a:chOff x="0" y="0"/>
            <a:chExt cx="23394" cy="17575"/>
          </a:xfrm>
        </p:grpSpPr>
        <p:pic>
          <p:nvPicPr>
            <p:cNvPr id="58" name="Obrázek 57" descr="30min-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6"/>
            <a:stretch>
              <a:fillRect/>
            </a:stretch>
          </p:blipFill>
          <p:spPr bwMode="auto">
            <a:xfrm>
              <a:off x="0" y="0"/>
              <a:ext cx="23394" cy="1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9" name="Skupina 58"/>
            <p:cNvGrpSpPr>
              <a:grpSpLocks/>
            </p:cNvGrpSpPr>
            <p:nvPr/>
          </p:nvGrpSpPr>
          <p:grpSpPr bwMode="auto">
            <a:xfrm>
              <a:off x="15971" y="1127"/>
              <a:ext cx="5036" cy="3721"/>
              <a:chOff x="-1" y="0"/>
              <a:chExt cx="5036" cy="3721"/>
            </a:xfrm>
          </p:grpSpPr>
          <p:cxnSp>
            <p:nvCxnSpPr>
              <p:cNvPr id="60" name="Přímá spojnice 59"/>
              <p:cNvCxnSpPr>
                <a:cxnSpLocks noChangeShapeType="1"/>
              </p:cNvCxnSpPr>
              <p:nvPr/>
            </p:nvCxnSpPr>
            <p:spPr bwMode="auto">
              <a:xfrm>
                <a:off x="178" y="59"/>
                <a:ext cx="463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Textové pole 169"/>
              <p:cNvSpPr txBox="1">
                <a:spLocks noChangeArrowheads="1"/>
              </p:cNvSpPr>
              <p:nvPr/>
            </p:nvSpPr>
            <p:spPr bwMode="auto">
              <a:xfrm>
                <a:off x="-1" y="0"/>
                <a:ext cx="5036" cy="3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63" name="Skupina 62"/>
          <p:cNvGrpSpPr>
            <a:grpSpLocks/>
          </p:cNvGrpSpPr>
          <p:nvPr/>
        </p:nvGrpSpPr>
        <p:grpSpPr bwMode="auto">
          <a:xfrm>
            <a:off x="2304000" y="2999809"/>
            <a:ext cx="2232000" cy="1757680"/>
            <a:chOff x="0" y="0"/>
            <a:chExt cx="23394" cy="17575"/>
          </a:xfrm>
        </p:grpSpPr>
        <p:pic>
          <p:nvPicPr>
            <p:cNvPr id="64" name="Obrázek 63" descr="cas6_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6"/>
            <a:stretch>
              <a:fillRect/>
            </a:stretch>
          </p:blipFill>
          <p:spPr bwMode="auto">
            <a:xfrm>
              <a:off x="0" y="0"/>
              <a:ext cx="23394" cy="1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Přímá spojnice 64"/>
            <p:cNvCxnSpPr>
              <a:cxnSpLocks noChangeShapeType="1"/>
            </p:cNvCxnSpPr>
            <p:nvPr/>
          </p:nvCxnSpPr>
          <p:spPr bwMode="auto">
            <a:xfrm>
              <a:off x="16209" y="1603"/>
              <a:ext cx="464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Textové pole 159"/>
            <p:cNvSpPr txBox="1">
              <a:spLocks noChangeArrowheads="1"/>
            </p:cNvSpPr>
            <p:nvPr/>
          </p:nvSpPr>
          <p:spPr bwMode="auto">
            <a:xfrm>
              <a:off x="16028" y="1486"/>
              <a:ext cx="5035" cy="3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5 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68" name="Skupina 67"/>
          <p:cNvGrpSpPr>
            <a:grpSpLocks/>
          </p:cNvGrpSpPr>
          <p:nvPr/>
        </p:nvGrpSpPr>
        <p:grpSpPr bwMode="auto">
          <a:xfrm>
            <a:off x="4608000" y="2996952"/>
            <a:ext cx="2232000" cy="1763395"/>
            <a:chOff x="0" y="0"/>
            <a:chExt cx="23394" cy="17634"/>
          </a:xfrm>
        </p:grpSpPr>
        <p:pic>
          <p:nvPicPr>
            <p:cNvPr id="69" name="Obrázek 68" descr="cas12_16"/>
            <p:cNvPicPr>
              <a:picLocks noChangeAspect="1"/>
            </p:cNvPicPr>
            <p:nvPr/>
          </p:nvPicPr>
          <p:blipFill>
            <a:blip r:embed="rId7" cstate="print">
              <a:lum contrast="4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4"/>
            <a:stretch>
              <a:fillRect/>
            </a:stretch>
          </p:blipFill>
          <p:spPr bwMode="auto">
            <a:xfrm>
              <a:off x="0" y="0"/>
              <a:ext cx="23394" cy="1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" name="Skupina 69"/>
            <p:cNvGrpSpPr>
              <a:grpSpLocks/>
            </p:cNvGrpSpPr>
            <p:nvPr/>
          </p:nvGrpSpPr>
          <p:grpSpPr bwMode="auto">
            <a:xfrm>
              <a:off x="16209" y="1900"/>
              <a:ext cx="5035" cy="3738"/>
              <a:chOff x="1" y="0"/>
              <a:chExt cx="5035" cy="3738"/>
            </a:xfrm>
          </p:grpSpPr>
          <p:cxnSp>
            <p:nvCxnSpPr>
              <p:cNvPr id="71" name="Přímá spojnice 70"/>
              <p:cNvCxnSpPr>
                <a:cxnSpLocks noChangeShapeType="1"/>
              </p:cNvCxnSpPr>
              <p:nvPr/>
            </p:nvCxnSpPr>
            <p:spPr bwMode="auto">
              <a:xfrm>
                <a:off x="228" y="114"/>
                <a:ext cx="4643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2" name="Textové pole 152"/>
              <p:cNvSpPr txBox="1">
                <a:spLocks noChangeArrowheads="1"/>
              </p:cNvSpPr>
              <p:nvPr/>
            </p:nvSpPr>
            <p:spPr bwMode="auto">
              <a:xfrm>
                <a:off x="1" y="0"/>
                <a:ext cx="5035" cy="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74" name="Skupina 73"/>
          <p:cNvGrpSpPr>
            <a:grpSpLocks/>
          </p:cNvGrpSpPr>
          <p:nvPr/>
        </p:nvGrpSpPr>
        <p:grpSpPr bwMode="auto">
          <a:xfrm>
            <a:off x="6912000" y="3008064"/>
            <a:ext cx="2232000" cy="1741170"/>
            <a:chOff x="0" y="0"/>
            <a:chExt cx="23355" cy="17411"/>
          </a:xfrm>
        </p:grpSpPr>
        <p:pic>
          <p:nvPicPr>
            <p:cNvPr id="75" name="Obrázek 74" descr="ZlaceneSklo_7_sikmo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63"/>
            <a:stretch>
              <a:fillRect/>
            </a:stretch>
          </p:blipFill>
          <p:spPr bwMode="auto">
            <a:xfrm>
              <a:off x="0" y="0"/>
              <a:ext cx="23355" cy="17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6" name="Skupina 75"/>
            <p:cNvGrpSpPr>
              <a:grpSpLocks/>
            </p:cNvGrpSpPr>
            <p:nvPr/>
          </p:nvGrpSpPr>
          <p:grpSpPr bwMode="auto">
            <a:xfrm>
              <a:off x="16040" y="1447"/>
              <a:ext cx="5556" cy="3740"/>
              <a:chOff x="0" y="0"/>
              <a:chExt cx="5556" cy="3740"/>
            </a:xfrm>
          </p:grpSpPr>
          <p:cxnSp>
            <p:nvCxnSpPr>
              <p:cNvPr id="77" name="Přímá spojnice 76"/>
              <p:cNvCxnSpPr>
                <a:cxnSpLocks noChangeShapeType="1"/>
              </p:cNvCxnSpPr>
              <p:nvPr/>
            </p:nvCxnSpPr>
            <p:spPr bwMode="auto">
              <a:xfrm>
                <a:off x="0" y="135"/>
                <a:ext cx="555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8" name="Textové pole 129"/>
              <p:cNvSpPr txBox="1">
                <a:spLocks noChangeArrowheads="1"/>
              </p:cNvSpPr>
              <p:nvPr/>
            </p:nvSpPr>
            <p:spPr bwMode="auto">
              <a:xfrm>
                <a:off x="223" y="0"/>
                <a:ext cx="5035" cy="3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80" name="Skupina 79"/>
          <p:cNvGrpSpPr>
            <a:grpSpLocks/>
          </p:cNvGrpSpPr>
          <p:nvPr/>
        </p:nvGrpSpPr>
        <p:grpSpPr bwMode="auto">
          <a:xfrm>
            <a:off x="0" y="5111194"/>
            <a:ext cx="2232000" cy="1745615"/>
            <a:chOff x="0" y="0"/>
            <a:chExt cx="23394" cy="17456"/>
          </a:xfrm>
        </p:grpSpPr>
        <p:pic>
          <p:nvPicPr>
            <p:cNvPr id="81" name="Obrázek 80" descr="30min-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38"/>
            <a:stretch>
              <a:fillRect/>
            </a:stretch>
          </p:blipFill>
          <p:spPr bwMode="auto">
            <a:xfrm>
              <a:off x="0" y="0"/>
              <a:ext cx="23394" cy="17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" name="Skupina 81"/>
            <p:cNvGrpSpPr>
              <a:grpSpLocks/>
            </p:cNvGrpSpPr>
            <p:nvPr/>
          </p:nvGrpSpPr>
          <p:grpSpPr bwMode="auto">
            <a:xfrm>
              <a:off x="16567" y="1009"/>
              <a:ext cx="6292" cy="3733"/>
              <a:chOff x="1" y="0"/>
              <a:chExt cx="5195" cy="3733"/>
            </a:xfrm>
          </p:grpSpPr>
          <p:cxnSp>
            <p:nvCxnSpPr>
              <p:cNvPr id="83" name="Přímá spojnice 82"/>
              <p:cNvCxnSpPr>
                <a:cxnSpLocks noChangeShapeType="1"/>
              </p:cNvCxnSpPr>
              <p:nvPr/>
            </p:nvCxnSpPr>
            <p:spPr bwMode="auto">
              <a:xfrm>
                <a:off x="59" y="118"/>
                <a:ext cx="513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" name="Textové pole 99"/>
              <p:cNvSpPr txBox="1">
                <a:spLocks noChangeArrowheads="1"/>
              </p:cNvSpPr>
              <p:nvPr/>
            </p:nvSpPr>
            <p:spPr bwMode="auto">
              <a:xfrm>
                <a:off x="1" y="0"/>
                <a:ext cx="4158" cy="3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86" name="Skupina 85"/>
          <p:cNvGrpSpPr>
            <a:grpSpLocks/>
          </p:cNvGrpSpPr>
          <p:nvPr/>
        </p:nvGrpSpPr>
        <p:grpSpPr bwMode="auto">
          <a:xfrm>
            <a:off x="2304000" y="5111194"/>
            <a:ext cx="2232000" cy="1737995"/>
            <a:chOff x="0" y="0"/>
            <a:chExt cx="23403" cy="17382"/>
          </a:xfrm>
        </p:grpSpPr>
        <p:pic>
          <p:nvPicPr>
            <p:cNvPr id="87" name="Obrázek 86" descr="cas6_88kx_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19"/>
            <a:stretch>
              <a:fillRect/>
            </a:stretch>
          </p:blipFill>
          <p:spPr bwMode="auto">
            <a:xfrm>
              <a:off x="0" y="0"/>
              <a:ext cx="23403" cy="17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8" name="Skupina 87"/>
            <p:cNvGrpSpPr>
              <a:grpSpLocks/>
            </p:cNvGrpSpPr>
            <p:nvPr/>
          </p:nvGrpSpPr>
          <p:grpSpPr bwMode="auto">
            <a:xfrm>
              <a:off x="16569" y="1263"/>
              <a:ext cx="5136" cy="3743"/>
              <a:chOff x="1" y="-3"/>
              <a:chExt cx="5136" cy="3743"/>
            </a:xfrm>
          </p:grpSpPr>
          <p:cxnSp>
            <p:nvCxnSpPr>
              <p:cNvPr id="89" name="Přímá spojnice 88"/>
              <p:cNvCxnSpPr>
                <a:cxnSpLocks noChangeShapeType="1"/>
              </p:cNvCxnSpPr>
              <p:nvPr/>
            </p:nvCxnSpPr>
            <p:spPr bwMode="auto">
              <a:xfrm>
                <a:off x="90" y="181"/>
                <a:ext cx="504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0" name="Textové pole 92"/>
              <p:cNvSpPr txBox="1">
                <a:spLocks noChangeArrowheads="1"/>
              </p:cNvSpPr>
              <p:nvPr/>
            </p:nvSpPr>
            <p:spPr bwMode="auto">
              <a:xfrm>
                <a:off x="1" y="-3"/>
                <a:ext cx="5034" cy="3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92" name="Skupina 91"/>
          <p:cNvGrpSpPr>
            <a:grpSpLocks/>
          </p:cNvGrpSpPr>
          <p:nvPr/>
        </p:nvGrpSpPr>
        <p:grpSpPr bwMode="auto">
          <a:xfrm>
            <a:off x="4608000" y="5111194"/>
            <a:ext cx="2232000" cy="1774190"/>
            <a:chOff x="0" y="0"/>
            <a:chExt cx="23403" cy="17744"/>
          </a:xfrm>
        </p:grpSpPr>
        <p:grpSp>
          <p:nvGrpSpPr>
            <p:cNvPr id="93" name="Skupina 92"/>
            <p:cNvGrpSpPr>
              <a:grpSpLocks/>
            </p:cNvGrpSpPr>
            <p:nvPr/>
          </p:nvGrpSpPr>
          <p:grpSpPr bwMode="auto">
            <a:xfrm>
              <a:off x="0" y="0"/>
              <a:ext cx="23403" cy="17744"/>
              <a:chOff x="0" y="0"/>
              <a:chExt cx="23403" cy="17744"/>
            </a:xfrm>
          </p:grpSpPr>
          <p:pic>
            <p:nvPicPr>
              <p:cNvPr id="95" name="Obrázek 94" descr="cas12_88kx_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249"/>
              <a:stretch>
                <a:fillRect/>
              </a:stretch>
            </p:blipFill>
            <p:spPr bwMode="auto">
              <a:xfrm>
                <a:off x="0" y="0"/>
                <a:ext cx="23403" cy="17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" name="Textové pole 41"/>
              <p:cNvSpPr txBox="1">
                <a:spLocks noChangeArrowheads="1"/>
              </p:cNvSpPr>
              <p:nvPr/>
            </p:nvSpPr>
            <p:spPr bwMode="auto">
              <a:xfrm>
                <a:off x="16565" y="1766"/>
                <a:ext cx="5035" cy="3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1 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</a:t>
                </a:r>
                <a:r>
                  <a:rPr lang="cs-CZ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  <p:cxnSp>
          <p:nvCxnSpPr>
            <p:cNvPr id="94" name="Přímá spojnice 93"/>
            <p:cNvCxnSpPr>
              <a:cxnSpLocks noChangeShapeType="1"/>
            </p:cNvCxnSpPr>
            <p:nvPr/>
          </p:nvCxnSpPr>
          <p:spPr bwMode="auto">
            <a:xfrm>
              <a:off x="16684" y="1959"/>
              <a:ext cx="504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8" name="Skupina 97"/>
          <p:cNvGrpSpPr>
            <a:grpSpLocks/>
          </p:cNvGrpSpPr>
          <p:nvPr/>
        </p:nvGrpSpPr>
        <p:grpSpPr bwMode="auto">
          <a:xfrm>
            <a:off x="6912000" y="5111194"/>
            <a:ext cx="2232000" cy="1765300"/>
            <a:chOff x="0" y="0"/>
            <a:chExt cx="23376" cy="17651"/>
          </a:xfrm>
        </p:grpSpPr>
        <p:pic>
          <p:nvPicPr>
            <p:cNvPr id="99" name="Obrázek 98" descr="ZlaceneSklo_4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46"/>
            <a:stretch>
              <a:fillRect/>
            </a:stretch>
          </p:blipFill>
          <p:spPr bwMode="auto">
            <a:xfrm>
              <a:off x="0" y="0"/>
              <a:ext cx="23376" cy="17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0" name="Přímá spojnice 99"/>
            <p:cNvCxnSpPr>
              <a:cxnSpLocks noChangeShapeType="1"/>
            </p:cNvCxnSpPr>
            <p:nvPr/>
          </p:nvCxnSpPr>
          <p:spPr bwMode="auto">
            <a:xfrm>
              <a:off x="16101" y="1630"/>
              <a:ext cx="60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1" name="Textové pole 127"/>
            <p:cNvSpPr txBox="1">
              <a:spLocks noChangeArrowheads="1"/>
            </p:cNvSpPr>
            <p:nvPr/>
          </p:nvSpPr>
          <p:spPr bwMode="auto">
            <a:xfrm>
              <a:off x="16537" y="1473"/>
              <a:ext cx="5035" cy="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1 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sz="2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103" name="Zástupný symbol pro obsah 3"/>
          <p:cNvSpPr txBox="1">
            <a:spLocks/>
          </p:cNvSpPr>
          <p:nvPr/>
        </p:nvSpPr>
        <p:spPr>
          <a:xfrm>
            <a:off x="2922235" y="2703736"/>
            <a:ext cx="995592" cy="37104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9" lvl="1" indent="0">
              <a:buFont typeface="Wingdings 3" pitchFamily="18" charset="2"/>
              <a:buNone/>
            </a:pPr>
            <a:r>
              <a:rPr lang="cs-CZ" dirty="0"/>
              <a:t>6</a:t>
            </a:r>
            <a:r>
              <a:rPr lang="cs-CZ" dirty="0" smtClean="0"/>
              <a:t> hod</a:t>
            </a:r>
            <a:endParaRPr lang="cs-CZ" dirty="0"/>
          </a:p>
        </p:txBody>
      </p:sp>
      <p:sp>
        <p:nvSpPr>
          <p:cNvPr id="104" name="Zástupný symbol pro obsah 3"/>
          <p:cNvSpPr txBox="1">
            <a:spLocks/>
          </p:cNvSpPr>
          <p:nvPr/>
        </p:nvSpPr>
        <p:spPr>
          <a:xfrm>
            <a:off x="5226220" y="2703736"/>
            <a:ext cx="995592" cy="37104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9" lvl="1" indent="0">
              <a:buFont typeface="Wingdings 3" pitchFamily="18" charset="2"/>
              <a:buNone/>
            </a:pPr>
            <a:r>
              <a:rPr lang="cs-CZ" dirty="0" smtClean="0"/>
              <a:t>12 hod</a:t>
            </a:r>
            <a:endParaRPr lang="cs-CZ" dirty="0"/>
          </a:p>
        </p:txBody>
      </p:sp>
      <p:sp>
        <p:nvSpPr>
          <p:cNvPr id="105" name="Zástupný symbol pro obsah 3"/>
          <p:cNvSpPr txBox="1">
            <a:spLocks/>
          </p:cNvSpPr>
          <p:nvPr/>
        </p:nvSpPr>
        <p:spPr>
          <a:xfrm>
            <a:off x="7530204" y="2703736"/>
            <a:ext cx="995592" cy="37104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9" lvl="1" indent="0">
              <a:buFont typeface="Wingdings 3" pitchFamily="18" charset="2"/>
              <a:buNone/>
            </a:pPr>
            <a:r>
              <a:rPr lang="cs-CZ" dirty="0" smtClean="0"/>
              <a:t>18 hod</a:t>
            </a:r>
            <a:endParaRPr lang="cs-CZ" dirty="0"/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440086" y="5013176"/>
            <a:ext cx="8263828" cy="0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6" name="Zástupný symbol pro obsah 3"/>
          <p:cNvSpPr txBox="1">
            <a:spLocks/>
          </p:cNvSpPr>
          <p:nvPr/>
        </p:nvSpPr>
        <p:spPr>
          <a:xfrm>
            <a:off x="3673442" y="4725144"/>
            <a:ext cx="1797116" cy="37104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19" lvl="1" indent="0">
              <a:buFont typeface="Wingdings 3" pitchFamily="18" charset="2"/>
              <a:buNone/>
            </a:pPr>
            <a:r>
              <a:rPr lang="cs-CZ" dirty="0" smtClean="0">
                <a:solidFill>
                  <a:schemeClr val="accent2"/>
                </a:solidFill>
              </a:rPr>
              <a:t>Doba depozice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50" name="Obdélník 49"/>
          <p:cNvSpPr/>
          <p:nvPr/>
        </p:nvSpPr>
        <p:spPr>
          <a:xfrm>
            <a:off x="72000" y="3732030"/>
            <a:ext cx="9000000" cy="2361266"/>
          </a:xfrm>
          <a:prstGeom prst="rect">
            <a:avLst/>
          </a:prstGeom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lnSpc>
                <a:spcPct val="90000"/>
              </a:lnSpc>
              <a:buClr>
                <a:schemeClr val="accent2"/>
              </a:buClr>
            </a:pPr>
            <a:r>
              <a:rPr lang="cs-CZ" sz="2000" dirty="0">
                <a:solidFill>
                  <a:schemeClr val="tx1"/>
                </a:solidFill>
              </a:rPr>
              <a:t>Nejvíce nanočástic je deponováno na začátku procesu, pak množství depozice klesá</a:t>
            </a:r>
          </a:p>
          <a:p>
            <a:pPr algn="ctr" defTabSz="914377">
              <a:lnSpc>
                <a:spcPct val="90000"/>
              </a:lnSpc>
              <a:buClr>
                <a:schemeClr val="accent2"/>
              </a:buClr>
            </a:pPr>
            <a:r>
              <a:rPr lang="cs-CZ" sz="2000" dirty="0" smtClean="0">
                <a:solidFill>
                  <a:schemeClr val="tx1"/>
                </a:solidFill>
              </a:rPr>
              <a:t>Možná </a:t>
            </a:r>
            <a:r>
              <a:rPr lang="cs-CZ" sz="2000" dirty="0">
                <a:solidFill>
                  <a:schemeClr val="tx1"/>
                </a:solidFill>
              </a:rPr>
              <a:t>příčina: akumulace náboje ve vrstvě</a:t>
            </a:r>
          </a:p>
          <a:p>
            <a:pPr algn="ctr" defTabSz="914377">
              <a:lnSpc>
                <a:spcPct val="90000"/>
              </a:lnSpc>
              <a:buClr>
                <a:schemeClr val="accent2"/>
              </a:buClr>
            </a:pPr>
            <a:endParaRPr lang="cs-CZ" sz="2000" dirty="0">
              <a:solidFill>
                <a:schemeClr val="tx1"/>
              </a:solidFill>
            </a:endParaRPr>
          </a:p>
          <a:p>
            <a:pPr algn="ctr" defTabSz="914377">
              <a:lnSpc>
                <a:spcPct val="90000"/>
              </a:lnSpc>
              <a:buClr>
                <a:schemeClr val="accent2"/>
              </a:buClr>
            </a:pPr>
            <a:r>
              <a:rPr lang="cs-CZ" sz="2000" dirty="0">
                <a:solidFill>
                  <a:schemeClr val="tx1"/>
                </a:solidFill>
              </a:rPr>
              <a:t>Malé shluky nanočástic jsou ve vrstvě přítomny už na začátku procesu</a:t>
            </a:r>
          </a:p>
          <a:p>
            <a:pPr algn="ctr" defTabSz="914377">
              <a:lnSpc>
                <a:spcPct val="90000"/>
              </a:lnSpc>
              <a:buClr>
                <a:schemeClr val="accent2"/>
              </a:buClr>
            </a:pPr>
            <a:r>
              <a:rPr lang="cs-CZ" sz="2000" dirty="0" smtClean="0">
                <a:solidFill>
                  <a:schemeClr val="tx1"/>
                </a:solidFill>
              </a:rPr>
              <a:t>Tvorba </a:t>
            </a:r>
            <a:r>
              <a:rPr lang="cs-CZ" sz="2000" dirty="0">
                <a:solidFill>
                  <a:schemeClr val="tx1"/>
                </a:solidFill>
              </a:rPr>
              <a:t>klastrů však v našem systému začíná kolem dvanácté hodiny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1" name="Obdélník 50"/>
          <p:cNvSpPr/>
          <p:nvPr/>
        </p:nvSpPr>
        <p:spPr>
          <a:xfrm>
            <a:off x="5400091" y="6661634"/>
            <a:ext cx="2232248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dirty="0" smtClean="0">
                <a:solidFill>
                  <a:schemeClr val="bg1"/>
                </a:solidFill>
              </a:rPr>
              <a:t>Snímky ze SEM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7" y="1916832"/>
            <a:ext cx="3566160" cy="705518"/>
          </a:xfrm>
        </p:spPr>
        <p:txBody>
          <a:bodyPr>
            <a:normAutofit/>
          </a:bodyPr>
          <a:lstStyle/>
          <a:p>
            <a:r>
              <a:rPr lang="cs-CZ" dirty="0" smtClean="0"/>
              <a:t>Experimenty:</a:t>
            </a:r>
            <a:br>
              <a:rPr lang="cs-CZ" dirty="0" smtClean="0"/>
            </a:br>
            <a:r>
              <a:rPr lang="cs-CZ" dirty="0" smtClean="0"/>
              <a:t>vliv substrátu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68096" y="2697912"/>
            <a:ext cx="3566160" cy="3179359"/>
          </a:xfrm>
        </p:spPr>
        <p:txBody>
          <a:bodyPr/>
          <a:lstStyle/>
          <a:p>
            <a:r>
              <a:rPr lang="cs-CZ" dirty="0" smtClean="0"/>
              <a:t>Typ substrátu</a:t>
            </a:r>
          </a:p>
          <a:p>
            <a:pPr lvl="1"/>
            <a:r>
              <a:rPr lang="cs-CZ" dirty="0" smtClean="0"/>
              <a:t>Hliníková fólie</a:t>
            </a:r>
            <a:endParaRPr lang="cs-CZ" dirty="0" smtClean="0">
              <a:sym typeface="Wingdings" panose="05000000000000000000" pitchFamily="2" charset="2"/>
            </a:endParaRP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9741" r="1933" b="8479"/>
          <a:stretch/>
        </p:blipFill>
        <p:spPr>
          <a:xfrm>
            <a:off x="4413123" y="3321081"/>
            <a:ext cx="4237298" cy="36121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t="10217" r="1560" b="9576"/>
          <a:stretch/>
        </p:blipFill>
        <p:spPr>
          <a:xfrm>
            <a:off x="123103" y="3321081"/>
            <a:ext cx="4306763" cy="3542659"/>
          </a:xfrm>
          <a:prstGeom prst="rect">
            <a:avLst/>
          </a:prstGeom>
        </p:spPr>
      </p:pic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778626" y="6576002"/>
            <a:ext cx="2232248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dirty="0" smtClean="0">
                <a:solidFill>
                  <a:schemeClr val="tx1"/>
                </a:solidFill>
              </a:rPr>
              <a:t>Snímky z AFM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Výsledky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7" y="1916832"/>
            <a:ext cx="3566160" cy="705518"/>
          </a:xfrm>
        </p:spPr>
        <p:txBody>
          <a:bodyPr>
            <a:normAutofit/>
          </a:bodyPr>
          <a:lstStyle/>
          <a:p>
            <a:r>
              <a:rPr lang="cs-CZ" dirty="0" smtClean="0"/>
              <a:t>Experimenty:</a:t>
            </a:r>
            <a:br>
              <a:rPr lang="cs-CZ" dirty="0" smtClean="0"/>
            </a:br>
            <a:r>
              <a:rPr lang="cs-CZ" dirty="0" smtClean="0"/>
              <a:t>vliv substrátu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68096" y="2697912"/>
            <a:ext cx="3566160" cy="3179359"/>
          </a:xfrm>
        </p:spPr>
        <p:txBody>
          <a:bodyPr/>
          <a:lstStyle/>
          <a:p>
            <a:r>
              <a:rPr lang="cs-CZ" dirty="0" smtClean="0"/>
              <a:t>Typ substrátu</a:t>
            </a:r>
          </a:p>
          <a:p>
            <a:pPr lvl="1"/>
            <a:r>
              <a:rPr lang="cs-CZ" dirty="0" smtClean="0"/>
              <a:t>Hliníková fólie</a:t>
            </a:r>
            <a:endParaRPr lang="cs-CZ" dirty="0" smtClean="0">
              <a:sym typeface="Wingdings" panose="05000000000000000000" pitchFamily="2" charset="2"/>
            </a:endParaRP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9741" r="1933" b="8479"/>
          <a:stretch/>
        </p:blipFill>
        <p:spPr>
          <a:xfrm>
            <a:off x="4413123" y="3321081"/>
            <a:ext cx="4237298" cy="36121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t="10217" r="1560" b="9576"/>
          <a:stretch/>
        </p:blipFill>
        <p:spPr>
          <a:xfrm>
            <a:off x="123103" y="3321081"/>
            <a:ext cx="4306763" cy="3542659"/>
          </a:xfrm>
          <a:prstGeom prst="rect">
            <a:avLst/>
          </a:prstGeom>
        </p:spPr>
      </p:pic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462243" y="359897"/>
            <a:ext cx="3238478" cy="2664490"/>
          </a:xfrm>
          <a:prstGeom prst="rect">
            <a:avLst/>
          </a:prstGeom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Vliv povrchové drsnosti substrátu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Povrchová struktura ovlivňuje depozici prvních částic a tím i celou strukturu vrstvy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-778626" y="6576002"/>
            <a:ext cx="2232248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dirty="0" smtClean="0">
                <a:solidFill>
                  <a:schemeClr val="tx1"/>
                </a:solidFill>
              </a:rPr>
              <a:t>Snímky z AFM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1" t="10372" r="2131" b="32896"/>
          <a:stretch/>
        </p:blipFill>
        <p:spPr>
          <a:xfrm>
            <a:off x="4356240" y="5325557"/>
            <a:ext cx="503792" cy="1403936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9085" r="23737" b="7270"/>
          <a:stretch/>
        </p:blipFill>
        <p:spPr>
          <a:xfrm>
            <a:off x="6755990" y="4855144"/>
            <a:ext cx="1848458" cy="2061873"/>
          </a:xfr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log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lum bright="-20000" contrast="40000"/>
          </a:blip>
          <a:stretch>
            <a:fillRect/>
          </a:stretch>
        </p:blipFill>
        <p:spPr>
          <a:xfrm>
            <a:off x="4872588" y="151883"/>
            <a:ext cx="1800000" cy="17535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log_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lum bright="-20000" contrast="40000"/>
          </a:blip>
          <a:stretch>
            <a:fillRect/>
          </a:stretch>
        </p:blipFill>
        <p:spPr>
          <a:xfrm>
            <a:off x="6781388" y="151883"/>
            <a:ext cx="1800000" cy="17535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0372" r="23382" b="9618"/>
          <a:stretch/>
        </p:blipFill>
        <p:spPr>
          <a:xfrm>
            <a:off x="4860032" y="4878000"/>
            <a:ext cx="1849348" cy="1980000"/>
          </a:xfrm>
          <a:prstGeom prst="rect">
            <a:avLst/>
          </a:prstGeom>
        </p:spPr>
      </p:pic>
      <p:pic>
        <p:nvPicPr>
          <p:cNvPr id="12" name="strih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57689" y="2025721"/>
            <a:ext cx="3726242" cy="2731957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59294" y="1905401"/>
            <a:ext cx="4089593" cy="4952599"/>
          </a:xfrm>
        </p:spPr>
        <p:txBody>
          <a:bodyPr>
            <a:normAutofit/>
          </a:bodyPr>
          <a:lstStyle/>
          <a:p>
            <a:r>
              <a:rPr lang="cs-CZ" sz="1900" dirty="0" smtClean="0"/>
              <a:t>Elektrosprej</a:t>
            </a:r>
            <a:endParaRPr lang="cs-CZ" dirty="0" smtClean="0"/>
          </a:p>
          <a:p>
            <a:pPr lvl="1"/>
            <a:r>
              <a:rPr lang="cs-CZ" sz="1500" dirty="0" smtClean="0"/>
              <a:t>Metoda využívající elektrické pole pro tvorbu a depozici nanočástic</a:t>
            </a:r>
          </a:p>
          <a:p>
            <a:pPr lvl="1"/>
            <a:r>
              <a:rPr lang="cs-CZ" sz="1500" dirty="0" smtClean="0"/>
              <a:t>Morfologie vrstev závislá na provozních podmínkách</a:t>
            </a:r>
          </a:p>
          <a:p>
            <a:r>
              <a:rPr lang="cs-CZ" sz="1900" dirty="0" smtClean="0"/>
              <a:t>Vztah mezi morfologií vrstev a jejich vlastnostmi</a:t>
            </a:r>
          </a:p>
          <a:p>
            <a:pPr lvl="1"/>
            <a:r>
              <a:rPr lang="cs-CZ" sz="1500" dirty="0" smtClean="0"/>
              <a:t>Cíl: Určení nejen vývoje morfologie, ale i vlastností vrstvy</a:t>
            </a:r>
          </a:p>
          <a:p>
            <a:r>
              <a:rPr lang="cs-CZ" sz="1900" dirty="0" smtClean="0"/>
              <a:t>Vytvořen matematický model (DEM) utváření morfologie vrstvy</a:t>
            </a:r>
          </a:p>
          <a:p>
            <a:r>
              <a:rPr lang="cs-CZ" sz="1900" dirty="0" smtClean="0"/>
              <a:t>Srovnání </a:t>
            </a:r>
            <a:r>
              <a:rPr lang="cs-CZ" sz="1900" smtClean="0"/>
              <a:t>s experimenty</a:t>
            </a:r>
            <a:endParaRPr lang="cs-CZ" sz="1900" dirty="0"/>
          </a:p>
          <a:p>
            <a:pPr marL="0" indent="0">
              <a:buNone/>
            </a:pPr>
            <a:endParaRPr lang="cs-CZ" sz="1900" dirty="0"/>
          </a:p>
        </p:txBody>
      </p:sp>
      <p:pic>
        <p:nvPicPr>
          <p:cNvPr id="20" name="Zástupný symbol pro obsah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0" t="9085" r="-1384" b="30260"/>
          <a:stretch/>
        </p:blipFill>
        <p:spPr>
          <a:xfrm>
            <a:off x="8611299" y="5296847"/>
            <a:ext cx="573308" cy="14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5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2000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Matematický model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Elektrická síla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cs-CZ" dirty="0" smtClean="0"/>
                  <a:t>Porovnání elektrické síly s Coulombovým zákonem</a:t>
                </a:r>
              </a:p>
              <a:p>
                <a:endParaRPr lang="cs-CZ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den>
                    </m:f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cs-CZ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 smtClean="0"/>
                  <a:t> – absolutní permitivita,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cs-CZ" dirty="0" smtClean="0"/>
                  <a:t> – relativní permitivita prostředí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– náboje částic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cs-CZ" dirty="0"/>
                  <a:t> </a:t>
                </a:r>
                <a:r>
                  <a:rPr lang="cs-CZ" dirty="0" smtClean="0"/>
                  <a:t>– vzdálenost mezi částicemi</a:t>
                </a:r>
                <a:endParaRPr lang="cs-CZ" dirty="0"/>
              </a:p>
              <a:p>
                <a:pPr lvl="2"/>
                <a:endParaRPr lang="cs-CZ" dirty="0" smtClean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513" t="-16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3379091090"/>
              </p:ext>
            </p:extLst>
          </p:nvPr>
        </p:nvGraphicFramePr>
        <p:xfrm>
          <a:off x="3671392" y="2446116"/>
          <a:ext cx="5472608" cy="404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8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Elektrosprej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7290053" cy="457276"/>
          </a:xfrm>
        </p:spPr>
        <p:txBody>
          <a:bodyPr/>
          <a:lstStyle/>
          <a:p>
            <a:r>
              <a:rPr lang="cs-CZ" dirty="0" smtClean="0"/>
              <a:t>Solární články třetí generace – vrstvy TiO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768097" y="2446116"/>
            <a:ext cx="3200131" cy="4024588"/>
          </a:xfrm>
        </p:spPr>
        <p:txBody>
          <a:bodyPr>
            <a:normAutofit/>
          </a:bodyPr>
          <a:lstStyle/>
          <a:p>
            <a:r>
              <a:rPr lang="cs-CZ" dirty="0" smtClean="0"/>
              <a:t>Solární články třetí generace</a:t>
            </a:r>
          </a:p>
          <a:p>
            <a:pPr lvl="1"/>
            <a:r>
              <a:rPr lang="cs-CZ" dirty="0" smtClean="0"/>
              <a:t>Flexibilní</a:t>
            </a:r>
          </a:p>
          <a:p>
            <a:pPr lvl="1"/>
            <a:r>
              <a:rPr lang="cs-CZ" dirty="0" smtClean="0"/>
              <a:t>Možné využití i ve vnitřních prostorách</a:t>
            </a:r>
          </a:p>
          <a:p>
            <a:r>
              <a:rPr lang="cs-CZ" dirty="0" smtClean="0"/>
              <a:t>Hlavní části článku</a:t>
            </a:r>
          </a:p>
          <a:p>
            <a:pPr lvl="1"/>
            <a:r>
              <a:rPr lang="cs-CZ" dirty="0" smtClean="0"/>
              <a:t>Vrstva polovodiče – oxidu</a:t>
            </a:r>
          </a:p>
          <a:p>
            <a:pPr lvl="1"/>
            <a:r>
              <a:rPr lang="cs-CZ" dirty="0" smtClean="0"/>
              <a:t>Barvivo absorbující světlo</a:t>
            </a:r>
            <a:endParaRPr lang="cs-CZ" dirty="0"/>
          </a:p>
          <a:p>
            <a:r>
              <a:rPr lang="cs-CZ" dirty="0" smtClean="0"/>
              <a:t>Polovodičová vrstva</a:t>
            </a:r>
          </a:p>
          <a:p>
            <a:pPr lvl="1"/>
            <a:r>
              <a:rPr lang="cs-CZ" dirty="0" smtClean="0"/>
              <a:t>Oxid titaničitý</a:t>
            </a:r>
            <a:endParaRPr lang="cs-CZ" baseline="-25000" dirty="0" smtClean="0"/>
          </a:p>
          <a:p>
            <a:pPr lvl="1"/>
            <a:r>
              <a:rPr lang="cs-CZ" dirty="0" smtClean="0"/>
              <a:t>Připravené pomocí elektrospreje</a:t>
            </a:r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5679614" y="2374108"/>
            <a:ext cx="3464386" cy="766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Karel </a:t>
            </a:r>
            <a:r>
              <a:rPr lang="cs-CZ" dirty="0" err="1" smtClean="0"/>
              <a:t>Zuček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Jiří Maršálek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pic>
        <p:nvPicPr>
          <p:cNvPr id="9" name="Obrázek 8" descr="DSCN1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4929946"/>
            <a:ext cx="2496000" cy="187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0" name="Obrázek 9" descr="DSCN10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2996952"/>
            <a:ext cx="2496000" cy="187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l="1924" t="7117" r="51173" b="17004"/>
          <a:stretch/>
        </p:blipFill>
        <p:spPr>
          <a:xfrm>
            <a:off x="4030226" y="2996952"/>
            <a:ext cx="2496000" cy="165618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/>
          <a:srcRect l="50557" t="7117" r="2540" b="16490"/>
          <a:stretch/>
        </p:blipFill>
        <p:spPr>
          <a:xfrm>
            <a:off x="4030226" y="4929946"/>
            <a:ext cx="2496000" cy="1667406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4101237" y="4591953"/>
            <a:ext cx="2353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Sprejovací</a:t>
            </a:r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vzdálenost: </a:t>
            </a:r>
            <a:r>
              <a:rPr lang="en-US" sz="1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</a:t>
            </a:r>
            <a:r>
              <a:rPr lang="en-US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=2.5 </a:t>
            </a:r>
            <a:r>
              <a:rPr lang="en-US" sz="1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cm </a:t>
            </a:r>
            <a:endParaRPr lang="cs-CZ" sz="1200" b="1" dirty="0">
              <a:solidFill>
                <a:schemeClr val="accent2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158945" y="6541337"/>
            <a:ext cx="223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Sprejovací</a:t>
            </a:r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vzdálenost: </a:t>
            </a:r>
            <a:r>
              <a:rPr lang="en-US" sz="1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</a:t>
            </a:r>
            <a:r>
              <a:rPr lang="en-US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=</a:t>
            </a:r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4</a:t>
            </a:r>
            <a:r>
              <a:rPr lang="en-US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cm </a:t>
            </a:r>
            <a:endParaRPr lang="cs-CZ" sz="1200" b="1" dirty="0">
              <a:solidFill>
                <a:schemeClr val="accent2"/>
              </a:solidFill>
            </a:endParaRPr>
          </a:p>
        </p:txBody>
      </p:sp>
      <p:cxnSp>
        <p:nvCxnSpPr>
          <p:cNvPr id="21" name="Přímá spojnice 20"/>
          <p:cNvCxnSpPr/>
          <p:nvPr/>
        </p:nvCxnSpPr>
        <p:spPr>
          <a:xfrm flipV="1">
            <a:off x="6264208" y="3099343"/>
            <a:ext cx="180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/>
        </p:nvSpPr>
        <p:spPr>
          <a:xfrm>
            <a:off x="5996394" y="3068960"/>
            <a:ext cx="591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20 </a:t>
            </a:r>
            <a:r>
              <a:rPr lang="el-GR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μ</a:t>
            </a:r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m</a:t>
            </a:r>
            <a:endParaRPr lang="cs-CZ" sz="1200" b="1" dirty="0">
              <a:solidFill>
                <a:schemeClr val="accent2"/>
              </a:solidFill>
            </a:endParaRPr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6219396" y="5043559"/>
            <a:ext cx="180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Obdélník 24"/>
          <p:cNvSpPr/>
          <p:nvPr/>
        </p:nvSpPr>
        <p:spPr>
          <a:xfrm>
            <a:off x="5951582" y="5013176"/>
            <a:ext cx="591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20 </a:t>
            </a:r>
            <a:r>
              <a:rPr lang="el-GR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μ</a:t>
            </a:r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m</a:t>
            </a:r>
            <a:endParaRPr lang="cs-CZ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err="1" smtClean="0"/>
              <a:t>MAtematický</a:t>
            </a:r>
            <a:r>
              <a:rPr lang="cs-CZ" dirty="0" smtClean="0"/>
              <a:t> </a:t>
            </a:r>
            <a:r>
              <a:rPr lang="cs-CZ" dirty="0" err="1" smtClean="0"/>
              <a:t>modeL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dirty="0" err="1" smtClean="0"/>
              <a:t>Multigrid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68097" y="2967788"/>
            <a:ext cx="2931200" cy="33415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9486" lvl="1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Řešič velkých systémů algebraických rovnic</a:t>
            </a:r>
            <a:endParaRPr lang="cs-CZ" sz="1800" dirty="0"/>
          </a:p>
          <a:p>
            <a:pPr marL="459486" lvl="1" indent="-285750">
              <a:buFont typeface="Arial" panose="020B0604020202020204" pitchFamily="34" charset="0"/>
              <a:buChar char="•"/>
            </a:pPr>
            <a:r>
              <a:rPr lang="cs-CZ" sz="1800" dirty="0" err="1"/>
              <a:t>Aggregation-based</a:t>
            </a:r>
            <a:r>
              <a:rPr lang="cs-CZ" sz="1800" dirty="0"/>
              <a:t> </a:t>
            </a:r>
            <a:r>
              <a:rPr lang="cs-CZ" sz="1800" dirty="0" err="1"/>
              <a:t>algebraic</a:t>
            </a:r>
            <a:r>
              <a:rPr lang="cs-CZ" sz="1800" dirty="0"/>
              <a:t> </a:t>
            </a:r>
            <a:r>
              <a:rPr lang="cs-CZ" sz="1800" dirty="0" err="1"/>
              <a:t>multigrid</a:t>
            </a:r>
            <a:endParaRPr lang="cs-CZ" sz="1800" dirty="0"/>
          </a:p>
        </p:txBody>
      </p:sp>
      <p:grpSp>
        <p:nvGrpSpPr>
          <p:cNvPr id="31" name="Skupina 30"/>
          <p:cNvGrpSpPr/>
          <p:nvPr/>
        </p:nvGrpSpPr>
        <p:grpSpPr>
          <a:xfrm>
            <a:off x="3699297" y="3430104"/>
            <a:ext cx="1839432" cy="553233"/>
            <a:chOff x="1187624" y="3748350"/>
            <a:chExt cx="1839751" cy="553233"/>
          </a:xfrm>
        </p:grpSpPr>
        <p:cxnSp>
          <p:nvCxnSpPr>
            <p:cNvPr id="9" name="Přímá spojnice 8"/>
            <p:cNvCxnSpPr/>
            <p:nvPr/>
          </p:nvCxnSpPr>
          <p:spPr>
            <a:xfrm flipH="1">
              <a:off x="11876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>
              <a:off x="1332041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H="1">
              <a:off x="1476458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H="1">
              <a:off x="1620875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H="1">
              <a:off x="1765292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 flipH="1">
              <a:off x="1909709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flipH="1">
              <a:off x="2054126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H="1">
              <a:off x="2198543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flipH="1">
              <a:off x="2342960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flipH="1">
              <a:off x="2487375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>
              <a:off x="1727624" y="374835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>
              <a:off x="1597904" y="387129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>
            <a:xfrm>
              <a:off x="1664888" y="380982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1544057" y="393276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1475656" y="399423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/>
            <p:nvPr/>
          </p:nvCxnSpPr>
          <p:spPr>
            <a:xfrm>
              <a:off x="1187624" y="4301583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6"/>
            <p:cNvCxnSpPr/>
            <p:nvPr/>
          </p:nvCxnSpPr>
          <p:spPr>
            <a:xfrm>
              <a:off x="1418720" y="405570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>
              <a:off x="1356760" y="411717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>
              <a:off x="1289776" y="417864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1235929" y="424011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4491247" y="4683689"/>
            <a:ext cx="1839432" cy="553233"/>
            <a:chOff x="1187624" y="3748350"/>
            <a:chExt cx="1839751" cy="553233"/>
          </a:xfrm>
        </p:grpSpPr>
        <p:cxnSp>
          <p:nvCxnSpPr>
            <p:cNvPr id="33" name="Přímá spojnice 32"/>
            <p:cNvCxnSpPr/>
            <p:nvPr/>
          </p:nvCxnSpPr>
          <p:spPr>
            <a:xfrm flipH="1">
              <a:off x="11876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/>
            <p:cNvCxnSpPr/>
            <p:nvPr/>
          </p:nvCxnSpPr>
          <p:spPr>
            <a:xfrm flipH="1">
              <a:off x="144757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 flipH="1">
              <a:off x="17075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/>
            <p:cNvCxnSpPr/>
            <p:nvPr/>
          </p:nvCxnSpPr>
          <p:spPr>
            <a:xfrm flipH="1">
              <a:off x="196747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39"/>
            <p:cNvCxnSpPr/>
            <p:nvPr/>
          </p:nvCxnSpPr>
          <p:spPr>
            <a:xfrm flipH="1">
              <a:off x="22274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>
            <a:xfrm flipH="1">
              <a:off x="2487375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>
              <a:off x="1727624" y="374835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1619672" y="3858997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1509553" y="3969644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/>
            <p:cNvCxnSpPr/>
            <p:nvPr/>
          </p:nvCxnSpPr>
          <p:spPr>
            <a:xfrm>
              <a:off x="1187624" y="4301583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48"/>
            <p:cNvCxnSpPr/>
            <p:nvPr/>
          </p:nvCxnSpPr>
          <p:spPr>
            <a:xfrm>
              <a:off x="1401468" y="4080291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50"/>
            <p:cNvCxnSpPr/>
            <p:nvPr/>
          </p:nvCxnSpPr>
          <p:spPr>
            <a:xfrm>
              <a:off x="1289776" y="4190938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Skupina 52"/>
          <p:cNvGrpSpPr/>
          <p:nvPr/>
        </p:nvGrpSpPr>
        <p:grpSpPr>
          <a:xfrm>
            <a:off x="6467577" y="4683689"/>
            <a:ext cx="1839432" cy="553233"/>
            <a:chOff x="1187624" y="3748350"/>
            <a:chExt cx="1839751" cy="553233"/>
          </a:xfrm>
        </p:grpSpPr>
        <p:cxnSp>
          <p:nvCxnSpPr>
            <p:cNvPr id="54" name="Přímá spojnice 53"/>
            <p:cNvCxnSpPr/>
            <p:nvPr/>
          </p:nvCxnSpPr>
          <p:spPr>
            <a:xfrm flipH="1">
              <a:off x="11876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nice 54"/>
            <p:cNvCxnSpPr/>
            <p:nvPr/>
          </p:nvCxnSpPr>
          <p:spPr>
            <a:xfrm flipH="1">
              <a:off x="144757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56"/>
            <p:cNvCxnSpPr/>
            <p:nvPr/>
          </p:nvCxnSpPr>
          <p:spPr>
            <a:xfrm flipH="1">
              <a:off x="17075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58"/>
            <p:cNvCxnSpPr/>
            <p:nvPr/>
          </p:nvCxnSpPr>
          <p:spPr>
            <a:xfrm flipH="1">
              <a:off x="196747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nice 60"/>
            <p:cNvCxnSpPr/>
            <p:nvPr/>
          </p:nvCxnSpPr>
          <p:spPr>
            <a:xfrm flipH="1">
              <a:off x="22274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nice 62"/>
            <p:cNvCxnSpPr/>
            <p:nvPr/>
          </p:nvCxnSpPr>
          <p:spPr>
            <a:xfrm flipH="1">
              <a:off x="2487375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nice 63"/>
            <p:cNvCxnSpPr/>
            <p:nvPr/>
          </p:nvCxnSpPr>
          <p:spPr>
            <a:xfrm>
              <a:off x="1727624" y="374835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65"/>
            <p:cNvCxnSpPr/>
            <p:nvPr/>
          </p:nvCxnSpPr>
          <p:spPr>
            <a:xfrm>
              <a:off x="1613132" y="3858997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66"/>
            <p:cNvCxnSpPr/>
            <p:nvPr/>
          </p:nvCxnSpPr>
          <p:spPr>
            <a:xfrm>
              <a:off x="1509553" y="3969644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nice 68"/>
            <p:cNvCxnSpPr/>
            <p:nvPr/>
          </p:nvCxnSpPr>
          <p:spPr>
            <a:xfrm>
              <a:off x="1187624" y="4301583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/>
            <p:cNvCxnSpPr/>
            <p:nvPr/>
          </p:nvCxnSpPr>
          <p:spPr>
            <a:xfrm>
              <a:off x="1401468" y="4080291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71"/>
            <p:cNvCxnSpPr/>
            <p:nvPr/>
          </p:nvCxnSpPr>
          <p:spPr>
            <a:xfrm>
              <a:off x="1281150" y="4190938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Skupina 73"/>
          <p:cNvGrpSpPr/>
          <p:nvPr/>
        </p:nvGrpSpPr>
        <p:grpSpPr>
          <a:xfrm>
            <a:off x="5099663" y="5907825"/>
            <a:ext cx="1839432" cy="553233"/>
            <a:chOff x="1187624" y="3748350"/>
            <a:chExt cx="1839751" cy="553233"/>
          </a:xfrm>
        </p:grpSpPr>
        <p:cxnSp>
          <p:nvCxnSpPr>
            <p:cNvPr id="75" name="Přímá spojnice 74"/>
            <p:cNvCxnSpPr/>
            <p:nvPr/>
          </p:nvCxnSpPr>
          <p:spPr>
            <a:xfrm flipH="1">
              <a:off x="11876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nice 77"/>
            <p:cNvCxnSpPr/>
            <p:nvPr/>
          </p:nvCxnSpPr>
          <p:spPr>
            <a:xfrm flipH="1">
              <a:off x="162087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nice 81"/>
            <p:cNvCxnSpPr/>
            <p:nvPr/>
          </p:nvCxnSpPr>
          <p:spPr>
            <a:xfrm flipH="1">
              <a:off x="20541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Přímá spojnice 83"/>
            <p:cNvCxnSpPr/>
            <p:nvPr/>
          </p:nvCxnSpPr>
          <p:spPr>
            <a:xfrm flipH="1">
              <a:off x="2487375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Přímá spojnice 84"/>
            <p:cNvCxnSpPr/>
            <p:nvPr/>
          </p:nvCxnSpPr>
          <p:spPr>
            <a:xfrm>
              <a:off x="1727624" y="374835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Přímá spojnice 86"/>
            <p:cNvCxnSpPr/>
            <p:nvPr/>
          </p:nvCxnSpPr>
          <p:spPr>
            <a:xfrm>
              <a:off x="1552711" y="3932761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Přímá spojnice 89"/>
            <p:cNvCxnSpPr/>
            <p:nvPr/>
          </p:nvCxnSpPr>
          <p:spPr>
            <a:xfrm>
              <a:off x="1187624" y="4301583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Přímá spojnice 90"/>
            <p:cNvCxnSpPr/>
            <p:nvPr/>
          </p:nvCxnSpPr>
          <p:spPr>
            <a:xfrm>
              <a:off x="1366964" y="4117172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Skupina 94"/>
          <p:cNvGrpSpPr/>
          <p:nvPr/>
        </p:nvGrpSpPr>
        <p:grpSpPr>
          <a:xfrm>
            <a:off x="7259528" y="3430104"/>
            <a:ext cx="1839432" cy="553233"/>
            <a:chOff x="1187624" y="3748350"/>
            <a:chExt cx="1839751" cy="553233"/>
          </a:xfrm>
        </p:grpSpPr>
        <p:cxnSp>
          <p:nvCxnSpPr>
            <p:cNvPr id="96" name="Přímá spojnice 95"/>
            <p:cNvCxnSpPr/>
            <p:nvPr/>
          </p:nvCxnSpPr>
          <p:spPr>
            <a:xfrm flipH="1">
              <a:off x="1187624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nice 96"/>
            <p:cNvCxnSpPr/>
            <p:nvPr/>
          </p:nvCxnSpPr>
          <p:spPr>
            <a:xfrm flipH="1">
              <a:off x="1332041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římá spojnice 97"/>
            <p:cNvCxnSpPr/>
            <p:nvPr/>
          </p:nvCxnSpPr>
          <p:spPr>
            <a:xfrm flipH="1">
              <a:off x="1476458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římá spojnice 98"/>
            <p:cNvCxnSpPr/>
            <p:nvPr/>
          </p:nvCxnSpPr>
          <p:spPr>
            <a:xfrm flipH="1">
              <a:off x="1620875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Přímá spojnice 99"/>
            <p:cNvCxnSpPr/>
            <p:nvPr/>
          </p:nvCxnSpPr>
          <p:spPr>
            <a:xfrm flipH="1">
              <a:off x="1765292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Přímá spojnice 100"/>
            <p:cNvCxnSpPr/>
            <p:nvPr/>
          </p:nvCxnSpPr>
          <p:spPr>
            <a:xfrm flipH="1">
              <a:off x="1909709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nice 101"/>
            <p:cNvCxnSpPr/>
            <p:nvPr/>
          </p:nvCxnSpPr>
          <p:spPr>
            <a:xfrm flipH="1">
              <a:off x="2054126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římá spojnice 102"/>
            <p:cNvCxnSpPr/>
            <p:nvPr/>
          </p:nvCxnSpPr>
          <p:spPr>
            <a:xfrm flipH="1">
              <a:off x="2198543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nice 103"/>
            <p:cNvCxnSpPr/>
            <p:nvPr/>
          </p:nvCxnSpPr>
          <p:spPr>
            <a:xfrm flipH="1">
              <a:off x="2342960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Přímá spojnice 104"/>
            <p:cNvCxnSpPr/>
            <p:nvPr/>
          </p:nvCxnSpPr>
          <p:spPr>
            <a:xfrm flipH="1">
              <a:off x="2487375" y="3748350"/>
              <a:ext cx="54000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Přímá spojnice 105"/>
            <p:cNvCxnSpPr/>
            <p:nvPr/>
          </p:nvCxnSpPr>
          <p:spPr>
            <a:xfrm>
              <a:off x="1727624" y="374835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římá spojnice 106"/>
            <p:cNvCxnSpPr/>
            <p:nvPr/>
          </p:nvCxnSpPr>
          <p:spPr>
            <a:xfrm>
              <a:off x="1597904" y="387129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nice 107"/>
            <p:cNvCxnSpPr/>
            <p:nvPr/>
          </p:nvCxnSpPr>
          <p:spPr>
            <a:xfrm>
              <a:off x="1664888" y="380982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Přímá spojnice 108"/>
            <p:cNvCxnSpPr/>
            <p:nvPr/>
          </p:nvCxnSpPr>
          <p:spPr>
            <a:xfrm>
              <a:off x="1544057" y="393276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nice 109"/>
            <p:cNvCxnSpPr/>
            <p:nvPr/>
          </p:nvCxnSpPr>
          <p:spPr>
            <a:xfrm>
              <a:off x="1475656" y="399423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110"/>
            <p:cNvCxnSpPr/>
            <p:nvPr/>
          </p:nvCxnSpPr>
          <p:spPr>
            <a:xfrm>
              <a:off x="1187624" y="4301583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římá spojnice 111"/>
            <p:cNvCxnSpPr/>
            <p:nvPr/>
          </p:nvCxnSpPr>
          <p:spPr>
            <a:xfrm>
              <a:off x="1418720" y="405570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Přímá spojnice 112"/>
            <p:cNvCxnSpPr/>
            <p:nvPr/>
          </p:nvCxnSpPr>
          <p:spPr>
            <a:xfrm>
              <a:off x="1356760" y="411717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Přímá spojnice 113"/>
            <p:cNvCxnSpPr/>
            <p:nvPr/>
          </p:nvCxnSpPr>
          <p:spPr>
            <a:xfrm>
              <a:off x="1289776" y="417864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Přímá spojnice 114"/>
            <p:cNvCxnSpPr/>
            <p:nvPr/>
          </p:nvCxnSpPr>
          <p:spPr>
            <a:xfrm>
              <a:off x="1235929" y="4240110"/>
              <a:ext cx="12997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Přímá spojnice se šipkou 116"/>
          <p:cNvCxnSpPr/>
          <p:nvPr/>
        </p:nvCxnSpPr>
        <p:spPr>
          <a:xfrm>
            <a:off x="4847617" y="4156800"/>
            <a:ext cx="195552" cy="43204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>
            <a:off x="5422637" y="5380936"/>
            <a:ext cx="195552" cy="43204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se šipkou 119"/>
          <p:cNvCxnSpPr/>
          <p:nvPr/>
        </p:nvCxnSpPr>
        <p:spPr>
          <a:xfrm flipV="1">
            <a:off x="6806640" y="5380936"/>
            <a:ext cx="310698" cy="43204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Přímá spojnice se šipkou 123"/>
          <p:cNvCxnSpPr/>
          <p:nvPr/>
        </p:nvCxnSpPr>
        <p:spPr>
          <a:xfrm flipV="1">
            <a:off x="7585050" y="4156800"/>
            <a:ext cx="310698" cy="43204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ovéPole 124"/>
          <p:cNvSpPr txBox="1"/>
          <p:nvPr/>
        </p:nvSpPr>
        <p:spPr>
          <a:xfrm>
            <a:off x="4526751" y="4220531"/>
            <a:ext cx="30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126" name="TextovéPole 125"/>
          <p:cNvSpPr txBox="1"/>
          <p:nvPr/>
        </p:nvSpPr>
        <p:spPr>
          <a:xfrm>
            <a:off x="5088163" y="5443652"/>
            <a:ext cx="30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127" name="TextovéPole 126"/>
          <p:cNvSpPr txBox="1"/>
          <p:nvPr/>
        </p:nvSpPr>
        <p:spPr>
          <a:xfrm>
            <a:off x="7117338" y="5443652"/>
            <a:ext cx="30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128" name="TextovéPole 127"/>
          <p:cNvSpPr txBox="1"/>
          <p:nvPr/>
        </p:nvSpPr>
        <p:spPr>
          <a:xfrm>
            <a:off x="7869235" y="4188158"/>
            <a:ext cx="30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307824" y="5934178"/>
            <a:ext cx="1757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 – </a:t>
            </a:r>
            <a:r>
              <a:rPr lang="cs-CZ" dirty="0" err="1" smtClean="0"/>
              <a:t>Restriction</a:t>
            </a:r>
            <a:endParaRPr lang="cs-CZ" dirty="0"/>
          </a:p>
          <a:p>
            <a:r>
              <a:rPr lang="cs-CZ" dirty="0"/>
              <a:t>P – </a:t>
            </a:r>
            <a:r>
              <a:rPr lang="cs-CZ" dirty="0" err="1" smtClean="0"/>
              <a:t>Prolongation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34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32806419"/>
              </p:ext>
            </p:extLst>
          </p:nvPr>
        </p:nvGraphicFramePr>
        <p:xfrm>
          <a:off x="36284" y="908720"/>
          <a:ext cx="8135491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err="1" smtClean="0"/>
              <a:t>MAtematický</a:t>
            </a:r>
            <a:r>
              <a:rPr lang="cs-CZ" dirty="0" smtClean="0"/>
              <a:t> model</a:t>
            </a:r>
            <a:endParaRPr lang="cs-CZ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</a:rPr>
              <a:t>Integrátor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9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Elektrosprej</a:t>
            </a:r>
            <a:endParaRPr lang="cs-CZ" dirty="0"/>
          </a:p>
        </p:txBody>
      </p:sp>
      <p:sp>
        <p:nvSpPr>
          <p:cNvPr id="73" name="Zástupný symbol pro obsah 6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200" dirty="0" smtClean="0"/>
              <a:t>Elektrické pole způsobuje tvorbu </a:t>
            </a:r>
            <a:r>
              <a:rPr lang="cs-CZ" sz="2200" dirty="0" err="1" smtClean="0"/>
              <a:t>Taylorova</a:t>
            </a:r>
            <a:r>
              <a:rPr lang="cs-CZ" sz="2200" dirty="0" smtClean="0"/>
              <a:t> kužele</a:t>
            </a:r>
            <a:endParaRPr lang="en-US" sz="220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5" name="Skupina 4"/>
          <p:cNvGrpSpPr/>
          <p:nvPr/>
        </p:nvGrpSpPr>
        <p:grpSpPr>
          <a:xfrm>
            <a:off x="6386845" y="-23648"/>
            <a:ext cx="600458" cy="1372473"/>
            <a:chOff x="1259632" y="1340768"/>
            <a:chExt cx="504056" cy="1152128"/>
          </a:xfrm>
        </p:grpSpPr>
        <p:sp>
          <p:nvSpPr>
            <p:cNvPr id="2" name="Obdélník 1"/>
            <p:cNvSpPr/>
            <p:nvPr/>
          </p:nvSpPr>
          <p:spPr>
            <a:xfrm>
              <a:off x="1259632" y="1340768"/>
              <a:ext cx="504056" cy="720080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Rovnoramenný trojúhelník 3"/>
            <p:cNvSpPr/>
            <p:nvPr/>
          </p:nvSpPr>
          <p:spPr>
            <a:xfrm flipV="1">
              <a:off x="1259632" y="2060848"/>
              <a:ext cx="504056" cy="432048"/>
            </a:xfrm>
            <a:custGeom>
              <a:avLst/>
              <a:gdLst>
                <a:gd name="connsiteX0" fmla="*/ 0 w 3528392"/>
                <a:gd name="connsiteY0" fmla="*/ 3672408 h 3672408"/>
                <a:gd name="connsiteX1" fmla="*/ 1764196 w 3528392"/>
                <a:gd name="connsiteY1" fmla="*/ 0 h 3672408"/>
                <a:gd name="connsiteX2" fmla="*/ 3528392 w 3528392"/>
                <a:gd name="connsiteY2" fmla="*/ 3672408 h 3672408"/>
                <a:gd name="connsiteX3" fmla="*/ 0 w 3528392"/>
                <a:gd name="connsiteY3" fmla="*/ 3672408 h 3672408"/>
                <a:gd name="connsiteX0" fmla="*/ 0 w 3528392"/>
                <a:gd name="connsiteY0" fmla="*/ 3672408 h 3672408"/>
                <a:gd name="connsiteX1" fmla="*/ 1077760 w 3528392"/>
                <a:gd name="connsiteY1" fmla="*/ 1782221 h 3672408"/>
                <a:gd name="connsiteX2" fmla="*/ 1764196 w 3528392"/>
                <a:gd name="connsiteY2" fmla="*/ 0 h 3672408"/>
                <a:gd name="connsiteX3" fmla="*/ 3528392 w 3528392"/>
                <a:gd name="connsiteY3" fmla="*/ 3672408 h 3672408"/>
                <a:gd name="connsiteX4" fmla="*/ 0 w 3528392"/>
                <a:gd name="connsiteY4" fmla="*/ 3672408 h 3672408"/>
                <a:gd name="connsiteX0" fmla="*/ 0 w 3528392"/>
                <a:gd name="connsiteY0" fmla="*/ 3672408 h 3672408"/>
                <a:gd name="connsiteX1" fmla="*/ 1077760 w 3528392"/>
                <a:gd name="connsiteY1" fmla="*/ 1782221 h 3672408"/>
                <a:gd name="connsiteX2" fmla="*/ 1764196 w 3528392"/>
                <a:gd name="connsiteY2" fmla="*/ 0 h 3672408"/>
                <a:gd name="connsiteX3" fmla="*/ 3528392 w 3528392"/>
                <a:gd name="connsiteY3" fmla="*/ 3672408 h 3672408"/>
                <a:gd name="connsiteX4" fmla="*/ 0 w 3528392"/>
                <a:gd name="connsiteY4" fmla="*/ 3672408 h 3672408"/>
                <a:gd name="connsiteX0" fmla="*/ 0 w 3528392"/>
                <a:gd name="connsiteY0" fmla="*/ 3672408 h 3672408"/>
                <a:gd name="connsiteX1" fmla="*/ 1077760 w 3528392"/>
                <a:gd name="connsiteY1" fmla="*/ 1782221 h 3672408"/>
                <a:gd name="connsiteX2" fmla="*/ 1764196 w 3528392"/>
                <a:gd name="connsiteY2" fmla="*/ 0 h 3672408"/>
                <a:gd name="connsiteX3" fmla="*/ 2490924 w 3528392"/>
                <a:gd name="connsiteY3" fmla="*/ 1853473 h 3672408"/>
                <a:gd name="connsiteX4" fmla="*/ 3528392 w 3528392"/>
                <a:gd name="connsiteY4" fmla="*/ 3672408 h 3672408"/>
                <a:gd name="connsiteX5" fmla="*/ 0 w 3528392"/>
                <a:gd name="connsiteY5" fmla="*/ 3672408 h 3672408"/>
                <a:gd name="connsiteX0" fmla="*/ 0 w 3528392"/>
                <a:gd name="connsiteY0" fmla="*/ 3672408 h 3672408"/>
                <a:gd name="connsiteX1" fmla="*/ 1077760 w 3528392"/>
                <a:gd name="connsiteY1" fmla="*/ 1782221 h 3672408"/>
                <a:gd name="connsiteX2" fmla="*/ 1764196 w 3528392"/>
                <a:gd name="connsiteY2" fmla="*/ 0 h 3672408"/>
                <a:gd name="connsiteX3" fmla="*/ 2490924 w 3528392"/>
                <a:gd name="connsiteY3" fmla="*/ 1853473 h 3672408"/>
                <a:gd name="connsiteX4" fmla="*/ 3528392 w 3528392"/>
                <a:gd name="connsiteY4" fmla="*/ 3672408 h 3672408"/>
                <a:gd name="connsiteX5" fmla="*/ 0 w 3528392"/>
                <a:gd name="connsiteY5" fmla="*/ 3672408 h 367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28392" h="3672408">
                  <a:moveTo>
                    <a:pt x="0" y="3672408"/>
                  </a:moveTo>
                  <a:cubicBezTo>
                    <a:pt x="307794" y="3026512"/>
                    <a:pt x="544334" y="2843753"/>
                    <a:pt x="1077760" y="1782221"/>
                  </a:cubicBezTo>
                  <a:lnTo>
                    <a:pt x="1764196" y="0"/>
                  </a:lnTo>
                  <a:cubicBezTo>
                    <a:pt x="2042064" y="590115"/>
                    <a:pt x="2213056" y="1263358"/>
                    <a:pt x="2490924" y="1853473"/>
                  </a:cubicBezTo>
                  <a:cubicBezTo>
                    <a:pt x="2777371" y="2507286"/>
                    <a:pt x="3182569" y="3066096"/>
                    <a:pt x="3528392" y="3672408"/>
                  </a:cubicBezTo>
                  <a:lnTo>
                    <a:pt x="0" y="367240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6429736" y="1434603"/>
            <a:ext cx="483361" cy="709385"/>
            <a:chOff x="1115616" y="2519184"/>
            <a:chExt cx="405760" cy="595496"/>
          </a:xfrm>
        </p:grpSpPr>
        <p:sp>
          <p:nvSpPr>
            <p:cNvPr id="12" name="Ovál 11"/>
            <p:cNvSpPr/>
            <p:nvPr/>
          </p:nvSpPr>
          <p:spPr>
            <a:xfrm>
              <a:off x="1308780" y="2651780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/>
            <p:cNvSpPr/>
            <p:nvPr/>
          </p:nvSpPr>
          <p:spPr>
            <a:xfrm>
              <a:off x="1311987" y="2769053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/>
            <p:cNvSpPr/>
            <p:nvPr/>
          </p:nvSpPr>
          <p:spPr>
            <a:xfrm>
              <a:off x="1308780" y="2519184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/>
            <p:cNvSpPr/>
            <p:nvPr/>
          </p:nvSpPr>
          <p:spPr>
            <a:xfrm>
              <a:off x="1403648" y="2735208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/>
            <p:cNvSpPr/>
            <p:nvPr/>
          </p:nvSpPr>
          <p:spPr>
            <a:xfrm>
              <a:off x="1213912" y="2735208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/>
            <p:cNvSpPr/>
            <p:nvPr/>
          </p:nvSpPr>
          <p:spPr>
            <a:xfrm>
              <a:off x="1285920" y="2879224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/>
            <p:cNvSpPr/>
            <p:nvPr/>
          </p:nvSpPr>
          <p:spPr>
            <a:xfrm>
              <a:off x="1429936" y="2852936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/>
            <p:cNvSpPr/>
            <p:nvPr/>
          </p:nvSpPr>
          <p:spPr>
            <a:xfrm>
              <a:off x="1403648" y="2951232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/>
            <p:cNvSpPr/>
            <p:nvPr/>
          </p:nvSpPr>
          <p:spPr>
            <a:xfrm>
              <a:off x="1141904" y="2924944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vál 22"/>
            <p:cNvSpPr/>
            <p:nvPr/>
          </p:nvSpPr>
          <p:spPr>
            <a:xfrm>
              <a:off x="1259632" y="3023240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/>
            <p:cNvSpPr/>
            <p:nvPr/>
          </p:nvSpPr>
          <p:spPr>
            <a:xfrm>
              <a:off x="1475656" y="3068960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/>
            <p:cNvSpPr/>
            <p:nvPr/>
          </p:nvSpPr>
          <p:spPr>
            <a:xfrm>
              <a:off x="1115616" y="3023240"/>
              <a:ext cx="45720" cy="457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1817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Elektrosprej</a:t>
            </a:r>
            <a:endParaRPr lang="cs-CZ" dirty="0"/>
          </a:p>
        </p:txBody>
      </p:sp>
      <p:sp>
        <p:nvSpPr>
          <p:cNvPr id="73" name="Zástupný symbol pro obsah 6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200" dirty="0"/>
              <a:t>Elektrické pole způsobuje tvorbu </a:t>
            </a:r>
            <a:r>
              <a:rPr lang="cs-CZ" sz="2200" dirty="0" err="1"/>
              <a:t>Taylorova</a:t>
            </a:r>
            <a:r>
              <a:rPr lang="cs-CZ" sz="2200" dirty="0"/>
              <a:t> kužele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cs-CZ" sz="2200" dirty="0" smtClean="0"/>
              <a:t>Vypařování rozpouštědla (náboj konstantní)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 dirty="0"/>
          </a:p>
        </p:txBody>
      </p:sp>
      <p:grpSp>
        <p:nvGrpSpPr>
          <p:cNvPr id="7" name="Skupina 6"/>
          <p:cNvGrpSpPr/>
          <p:nvPr/>
        </p:nvGrpSpPr>
        <p:grpSpPr>
          <a:xfrm>
            <a:off x="4994453" y="-23648"/>
            <a:ext cx="3223328" cy="6433465"/>
            <a:chOff x="-89254" y="1196752"/>
            <a:chExt cx="2706306" cy="5400600"/>
          </a:xfrm>
        </p:grpSpPr>
        <p:grpSp>
          <p:nvGrpSpPr>
            <p:cNvPr id="5" name="Skupina 4"/>
            <p:cNvGrpSpPr/>
            <p:nvPr/>
          </p:nvGrpSpPr>
          <p:grpSpPr>
            <a:xfrm>
              <a:off x="1079799" y="1196752"/>
              <a:ext cx="504144" cy="1152128"/>
              <a:chOff x="1259632" y="1340768"/>
              <a:chExt cx="504056" cy="1152128"/>
            </a:xfrm>
          </p:grpSpPr>
          <p:sp>
            <p:nvSpPr>
              <p:cNvPr id="2" name="Obdélník 1"/>
              <p:cNvSpPr/>
              <p:nvPr/>
            </p:nvSpPr>
            <p:spPr>
              <a:xfrm>
                <a:off x="1259632" y="1340768"/>
                <a:ext cx="504056" cy="72008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Rovnoramenný trojúhelník 3"/>
              <p:cNvSpPr/>
              <p:nvPr/>
            </p:nvSpPr>
            <p:spPr>
              <a:xfrm flipV="1">
                <a:off x="1259632" y="2060848"/>
                <a:ext cx="504056" cy="432048"/>
              </a:xfrm>
              <a:custGeom>
                <a:avLst/>
                <a:gdLst>
                  <a:gd name="connsiteX0" fmla="*/ 0 w 3528392"/>
                  <a:gd name="connsiteY0" fmla="*/ 3672408 h 3672408"/>
                  <a:gd name="connsiteX1" fmla="*/ 1764196 w 3528392"/>
                  <a:gd name="connsiteY1" fmla="*/ 0 h 3672408"/>
                  <a:gd name="connsiteX2" fmla="*/ 3528392 w 3528392"/>
                  <a:gd name="connsiteY2" fmla="*/ 3672408 h 3672408"/>
                  <a:gd name="connsiteX3" fmla="*/ 0 w 3528392"/>
                  <a:gd name="connsiteY3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3528392 w 3528392"/>
                  <a:gd name="connsiteY3" fmla="*/ 3672408 h 3672408"/>
                  <a:gd name="connsiteX4" fmla="*/ 0 w 3528392"/>
                  <a:gd name="connsiteY4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3528392 w 3528392"/>
                  <a:gd name="connsiteY3" fmla="*/ 3672408 h 3672408"/>
                  <a:gd name="connsiteX4" fmla="*/ 0 w 3528392"/>
                  <a:gd name="connsiteY4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2490924 w 3528392"/>
                  <a:gd name="connsiteY3" fmla="*/ 1853473 h 3672408"/>
                  <a:gd name="connsiteX4" fmla="*/ 3528392 w 3528392"/>
                  <a:gd name="connsiteY4" fmla="*/ 3672408 h 3672408"/>
                  <a:gd name="connsiteX5" fmla="*/ 0 w 3528392"/>
                  <a:gd name="connsiteY5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2490924 w 3528392"/>
                  <a:gd name="connsiteY3" fmla="*/ 1853473 h 3672408"/>
                  <a:gd name="connsiteX4" fmla="*/ 3528392 w 3528392"/>
                  <a:gd name="connsiteY4" fmla="*/ 3672408 h 3672408"/>
                  <a:gd name="connsiteX5" fmla="*/ 0 w 3528392"/>
                  <a:gd name="connsiteY5" fmla="*/ 3672408 h 367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8392" h="3672408">
                    <a:moveTo>
                      <a:pt x="0" y="3672408"/>
                    </a:moveTo>
                    <a:cubicBezTo>
                      <a:pt x="307794" y="3026512"/>
                      <a:pt x="544334" y="2843753"/>
                      <a:pt x="1077760" y="1782221"/>
                    </a:cubicBezTo>
                    <a:lnTo>
                      <a:pt x="1764196" y="0"/>
                    </a:lnTo>
                    <a:cubicBezTo>
                      <a:pt x="2042064" y="590115"/>
                      <a:pt x="2213056" y="1263358"/>
                      <a:pt x="2490924" y="1853473"/>
                    </a:cubicBezTo>
                    <a:cubicBezTo>
                      <a:pt x="2777371" y="2507286"/>
                      <a:pt x="3182569" y="3066096"/>
                      <a:pt x="3528392" y="3672408"/>
                    </a:cubicBezTo>
                    <a:lnTo>
                      <a:pt x="0" y="367240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9" name="Přímá spojnice 8"/>
            <p:cNvCxnSpPr/>
            <p:nvPr/>
          </p:nvCxnSpPr>
          <p:spPr>
            <a:xfrm>
              <a:off x="179543" y="6537219"/>
              <a:ext cx="2304656" cy="0"/>
            </a:xfrm>
            <a:prstGeom prst="line">
              <a:avLst/>
            </a:prstGeom>
            <a:ln w="1016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Skupina 93"/>
            <p:cNvGrpSpPr/>
            <p:nvPr/>
          </p:nvGrpSpPr>
          <p:grpSpPr>
            <a:xfrm>
              <a:off x="1115810" y="2420888"/>
              <a:ext cx="405830" cy="595496"/>
              <a:chOff x="1115616" y="2519184"/>
              <a:chExt cx="405760" cy="595496"/>
            </a:xfrm>
          </p:grpSpPr>
          <p:sp>
            <p:nvSpPr>
              <p:cNvPr id="12" name="Ovál 11"/>
              <p:cNvSpPr/>
              <p:nvPr/>
            </p:nvSpPr>
            <p:spPr>
              <a:xfrm>
                <a:off x="1308780" y="265178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vál 14"/>
              <p:cNvSpPr/>
              <p:nvPr/>
            </p:nvSpPr>
            <p:spPr>
              <a:xfrm>
                <a:off x="1311987" y="2769053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vál 15"/>
              <p:cNvSpPr/>
              <p:nvPr/>
            </p:nvSpPr>
            <p:spPr>
              <a:xfrm>
                <a:off x="1308780" y="2519184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1403648" y="2735208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Ovál 17"/>
              <p:cNvSpPr/>
              <p:nvPr/>
            </p:nvSpPr>
            <p:spPr>
              <a:xfrm>
                <a:off x="1213912" y="2735208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Ovál 18"/>
              <p:cNvSpPr/>
              <p:nvPr/>
            </p:nvSpPr>
            <p:spPr>
              <a:xfrm>
                <a:off x="1285920" y="2879224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1429936" y="2852936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vál 20"/>
              <p:cNvSpPr/>
              <p:nvPr/>
            </p:nvSpPr>
            <p:spPr>
              <a:xfrm>
                <a:off x="1403648" y="2951232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vál 21"/>
              <p:cNvSpPr/>
              <p:nvPr/>
            </p:nvSpPr>
            <p:spPr>
              <a:xfrm>
                <a:off x="1141904" y="2924944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vál 22"/>
              <p:cNvSpPr/>
              <p:nvPr/>
            </p:nvSpPr>
            <p:spPr>
              <a:xfrm>
                <a:off x="1259632" y="302324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vál 23"/>
              <p:cNvSpPr/>
              <p:nvPr/>
            </p:nvSpPr>
            <p:spPr>
              <a:xfrm>
                <a:off x="1475656" y="306896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Ovál 24"/>
              <p:cNvSpPr/>
              <p:nvPr/>
            </p:nvSpPr>
            <p:spPr>
              <a:xfrm>
                <a:off x="1115616" y="302324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179543" y="3033335"/>
              <a:ext cx="2304656" cy="356401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se šipkou 29"/>
            <p:cNvCxnSpPr>
              <a:stCxn id="26" idx="4"/>
              <a:endCxn id="28" idx="0"/>
            </p:cNvCxnSpPr>
            <p:nvPr/>
          </p:nvCxnSpPr>
          <p:spPr>
            <a:xfrm>
              <a:off x="1331872" y="4125331"/>
              <a:ext cx="4374" cy="3048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ovéPole 30"/>
            <p:cNvSpPr txBox="1"/>
            <p:nvPr/>
          </p:nvSpPr>
          <p:spPr>
            <a:xfrm>
              <a:off x="1259850" y="4121577"/>
              <a:ext cx="1357202" cy="284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smtClean="0"/>
                <a:t>Vypařování</a:t>
              </a:r>
              <a:endParaRPr lang="cs-CZ" sz="1600" b="1" dirty="0"/>
            </a:p>
          </p:txBody>
        </p:sp>
        <p:grpSp>
          <p:nvGrpSpPr>
            <p:cNvPr id="95" name="Skupina 94"/>
            <p:cNvGrpSpPr/>
            <p:nvPr/>
          </p:nvGrpSpPr>
          <p:grpSpPr>
            <a:xfrm>
              <a:off x="1014924" y="4328721"/>
              <a:ext cx="605030" cy="670077"/>
              <a:chOff x="1014747" y="4509120"/>
              <a:chExt cx="604925" cy="670077"/>
            </a:xfrm>
          </p:grpSpPr>
          <p:sp>
            <p:nvSpPr>
              <p:cNvPr id="28" name="Ovál 27"/>
              <p:cNvSpPr/>
              <p:nvPr/>
            </p:nvSpPr>
            <p:spPr>
              <a:xfrm>
                <a:off x="1052549" y="4610530"/>
                <a:ext cx="566928" cy="56692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61" name="Skupina 60"/>
              <p:cNvGrpSpPr/>
              <p:nvPr/>
            </p:nvGrpSpPr>
            <p:grpSpPr>
              <a:xfrm>
                <a:off x="1014747" y="4509120"/>
                <a:ext cx="604925" cy="670077"/>
                <a:chOff x="1014747" y="4509120"/>
                <a:chExt cx="604925" cy="670077"/>
              </a:xfrm>
            </p:grpSpPr>
            <p:grpSp>
              <p:nvGrpSpPr>
                <p:cNvPr id="60" name="Skupina 59"/>
                <p:cNvGrpSpPr/>
                <p:nvPr/>
              </p:nvGrpSpPr>
              <p:grpSpPr>
                <a:xfrm>
                  <a:off x="1014747" y="4509120"/>
                  <a:ext cx="604925" cy="670077"/>
                  <a:chOff x="1014747" y="4509120"/>
                  <a:chExt cx="604925" cy="670077"/>
                </a:xfrm>
              </p:grpSpPr>
              <p:grpSp>
                <p:nvGrpSpPr>
                  <p:cNvPr id="59" name="Skupina 58"/>
                  <p:cNvGrpSpPr/>
                  <p:nvPr/>
                </p:nvGrpSpPr>
                <p:grpSpPr>
                  <a:xfrm>
                    <a:off x="1014747" y="4509120"/>
                    <a:ext cx="604925" cy="670077"/>
                    <a:chOff x="1014747" y="4509120"/>
                    <a:chExt cx="604925" cy="670077"/>
                  </a:xfrm>
                </p:grpSpPr>
                <p:sp>
                  <p:nvSpPr>
                    <p:cNvPr id="41" name="TextovéPole 40"/>
                    <p:cNvSpPr txBox="1"/>
                    <p:nvPr/>
                  </p:nvSpPr>
                  <p:spPr>
                    <a:xfrm>
                      <a:off x="1153334" y="4869160"/>
                      <a:ext cx="265172" cy="3100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cs-CZ" b="1" dirty="0" smtClean="0">
                          <a:solidFill>
                            <a:sysClr val="windowText" lastClr="000000"/>
                          </a:solidFill>
                        </a:rPr>
                        <a:t>+</a:t>
                      </a:r>
                      <a:endParaRPr lang="cs-CZ" b="1" dirty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grpSp>
                  <p:nvGrpSpPr>
                    <p:cNvPr id="58" name="Skupina 57"/>
                    <p:cNvGrpSpPr/>
                    <p:nvPr/>
                  </p:nvGrpSpPr>
                  <p:grpSpPr>
                    <a:xfrm>
                      <a:off x="1014747" y="4509120"/>
                      <a:ext cx="604925" cy="660785"/>
                      <a:chOff x="1014124" y="4509120"/>
                      <a:chExt cx="604925" cy="660785"/>
                    </a:xfrm>
                  </p:grpSpPr>
                  <p:sp>
                    <p:nvSpPr>
                      <p:cNvPr id="42" name="TextovéPole 41"/>
                      <p:cNvSpPr txBox="1"/>
                      <p:nvPr/>
                    </p:nvSpPr>
                    <p:spPr>
                      <a:xfrm>
                        <a:off x="1331640" y="4859868"/>
                        <a:ext cx="265172" cy="3100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cs-CZ" b="1" dirty="0" smtClean="0">
                            <a:solidFill>
                              <a:sysClr val="windowText" lastClr="000000"/>
                            </a:solidFill>
                          </a:rPr>
                          <a:t>+</a:t>
                        </a:r>
                        <a:endParaRPr lang="cs-CZ" b="1" dirty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  <p:grpSp>
                    <p:nvGrpSpPr>
                      <p:cNvPr id="57" name="Skupina 56"/>
                      <p:cNvGrpSpPr/>
                      <p:nvPr/>
                    </p:nvGrpSpPr>
                    <p:grpSpPr>
                      <a:xfrm>
                        <a:off x="1014124" y="4509120"/>
                        <a:ext cx="604925" cy="598069"/>
                        <a:chOff x="1014124" y="4509120"/>
                        <a:chExt cx="604925" cy="598069"/>
                      </a:xfrm>
                    </p:grpSpPr>
                    <p:sp>
                      <p:nvSpPr>
                        <p:cNvPr id="43" name="TextovéPole 42"/>
                        <p:cNvSpPr txBox="1"/>
                        <p:nvPr/>
                      </p:nvSpPr>
                      <p:spPr>
                        <a:xfrm>
                          <a:off x="1014124" y="4797152"/>
                          <a:ext cx="265172" cy="3100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cs-CZ" b="1" dirty="0" smtClean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:endParaRPr lang="cs-CZ" b="1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4" name="TextovéPole 53"/>
                        <p:cNvSpPr txBox="1"/>
                        <p:nvPr/>
                      </p:nvSpPr>
                      <p:spPr>
                        <a:xfrm>
                          <a:off x="1377984" y="4715852"/>
                          <a:ext cx="241065" cy="3100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cs-CZ" b="1" dirty="0" smtClean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:endParaRPr lang="cs-CZ" b="1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5" name="TextovéPole 54"/>
                        <p:cNvSpPr txBox="1"/>
                        <p:nvPr/>
                      </p:nvSpPr>
                      <p:spPr>
                        <a:xfrm>
                          <a:off x="1151820" y="4509120"/>
                          <a:ext cx="265172" cy="3100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cs-CZ" b="1" dirty="0" smtClean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:endParaRPr lang="cs-CZ" b="1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40" name="TextovéPole 39"/>
                  <p:cNvSpPr txBox="1"/>
                  <p:nvPr/>
                </p:nvSpPr>
                <p:spPr>
                  <a:xfrm>
                    <a:off x="1282492" y="4581128"/>
                    <a:ext cx="265172" cy="310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b="1" dirty="0" smtClean="0">
                        <a:solidFill>
                          <a:sysClr val="windowText" lastClr="000000"/>
                        </a:solidFill>
                      </a:rPr>
                      <a:t>+</a:t>
                    </a:r>
                    <a:endParaRPr lang="cs-CZ" b="1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39" name="TextovéPole 38"/>
                  <p:cNvSpPr txBox="1"/>
                  <p:nvPr/>
                </p:nvSpPr>
                <p:spPr>
                  <a:xfrm>
                    <a:off x="1187624" y="4715852"/>
                    <a:ext cx="265172" cy="310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b="1" dirty="0" smtClean="0">
                        <a:solidFill>
                          <a:sysClr val="windowText" lastClr="000000"/>
                        </a:solidFill>
                      </a:rPr>
                      <a:t>+</a:t>
                    </a:r>
                    <a:endParaRPr lang="cs-CZ" b="1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38" name="TextovéPole 37"/>
                <p:cNvSpPr txBox="1"/>
                <p:nvPr/>
              </p:nvSpPr>
              <p:spPr>
                <a:xfrm>
                  <a:off x="1033703" y="4643844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50" name="Skupina 49"/>
            <p:cNvGrpSpPr/>
            <p:nvPr/>
          </p:nvGrpSpPr>
          <p:grpSpPr>
            <a:xfrm>
              <a:off x="814581" y="3034522"/>
              <a:ext cx="1034580" cy="1090808"/>
              <a:chOff x="814440" y="3212976"/>
              <a:chExt cx="1034400" cy="1090808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814440" y="3269384"/>
                <a:ext cx="1034400" cy="10344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48" name="Skupina 47"/>
              <p:cNvGrpSpPr/>
              <p:nvPr/>
            </p:nvGrpSpPr>
            <p:grpSpPr>
              <a:xfrm>
                <a:off x="827584" y="3212976"/>
                <a:ext cx="985252" cy="1020825"/>
                <a:chOff x="755576" y="3068960"/>
                <a:chExt cx="985252" cy="1020825"/>
              </a:xfrm>
            </p:grpSpPr>
            <p:sp>
              <p:nvSpPr>
                <p:cNvPr id="32" name="TextovéPole 31"/>
                <p:cNvSpPr txBox="1"/>
                <p:nvPr/>
              </p:nvSpPr>
              <p:spPr>
                <a:xfrm>
                  <a:off x="1138476" y="3429000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" name="TextovéPole 32"/>
                <p:cNvSpPr txBox="1"/>
                <p:nvPr/>
              </p:nvSpPr>
              <p:spPr>
                <a:xfrm>
                  <a:off x="1187624" y="3779748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" name="TextovéPole 33"/>
                <p:cNvSpPr txBox="1"/>
                <p:nvPr/>
              </p:nvSpPr>
              <p:spPr>
                <a:xfrm>
                  <a:off x="1475656" y="3284984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" name="TextovéPole 34"/>
                <p:cNvSpPr txBox="1"/>
                <p:nvPr/>
              </p:nvSpPr>
              <p:spPr>
                <a:xfrm>
                  <a:off x="1331640" y="3140968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" name="TextovéPole 35"/>
                <p:cNvSpPr txBox="1"/>
                <p:nvPr/>
              </p:nvSpPr>
              <p:spPr>
                <a:xfrm>
                  <a:off x="971600" y="3068960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7" name="TextovéPole 36"/>
                <p:cNvSpPr txBox="1"/>
                <p:nvPr/>
              </p:nvSpPr>
              <p:spPr>
                <a:xfrm>
                  <a:off x="755576" y="3356992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6" name="TextovéPole 45"/>
                <p:cNvSpPr txBox="1"/>
                <p:nvPr/>
              </p:nvSpPr>
              <p:spPr>
                <a:xfrm>
                  <a:off x="911022" y="3613666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7" name="TextovéPole 46"/>
                <p:cNvSpPr txBox="1"/>
                <p:nvPr/>
              </p:nvSpPr>
              <p:spPr>
                <a:xfrm>
                  <a:off x="1426508" y="3631880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pic>
          <p:nvPicPr>
            <p:cNvPr id="71" name="Picture 3" descr="C:\Users\Anička\AppData\Local\Microsoft\Windows\Temporary Internet Files\Content.IE5\N2K6MS8U\MC900431629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254" y="2740282"/>
              <a:ext cx="839092" cy="838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40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Elektrosprej</a:t>
            </a:r>
            <a:endParaRPr lang="cs-CZ" dirty="0"/>
          </a:p>
        </p:txBody>
      </p:sp>
      <p:sp>
        <p:nvSpPr>
          <p:cNvPr id="73" name="Zástupný symbol pro obsah 6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200" dirty="0"/>
              <a:t>Elektrické pole způsobuje tvorbu </a:t>
            </a:r>
            <a:r>
              <a:rPr lang="cs-CZ" sz="2200" dirty="0" err="1"/>
              <a:t>Taylorova</a:t>
            </a:r>
            <a:r>
              <a:rPr lang="cs-CZ" sz="2200" dirty="0"/>
              <a:t> kužele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cs-CZ" sz="2200" dirty="0"/>
              <a:t>Vypařování rozpouštědla (náboj konstantní)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200" dirty="0" smtClean="0"/>
              <a:t>Odpudivé síly kladného náboje převáží nad povrchovým napětím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cs-CZ" sz="2200" dirty="0" smtClean="0"/>
              <a:t>Rozpad částice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cs-CZ" sz="2200" dirty="0" smtClean="0"/>
              <a:t>Opakování kroků </a:t>
            </a:r>
            <a:r>
              <a:rPr lang="en-US" sz="2200" dirty="0" smtClean="0"/>
              <a:t>2-4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  <p:grpSp>
        <p:nvGrpSpPr>
          <p:cNvPr id="7" name="Skupina 6"/>
          <p:cNvGrpSpPr/>
          <p:nvPr/>
        </p:nvGrpSpPr>
        <p:grpSpPr>
          <a:xfrm>
            <a:off x="4994453" y="-23648"/>
            <a:ext cx="3223328" cy="6433465"/>
            <a:chOff x="-89254" y="1196752"/>
            <a:chExt cx="2706306" cy="5400600"/>
          </a:xfrm>
        </p:grpSpPr>
        <p:grpSp>
          <p:nvGrpSpPr>
            <p:cNvPr id="5" name="Skupina 4"/>
            <p:cNvGrpSpPr/>
            <p:nvPr/>
          </p:nvGrpSpPr>
          <p:grpSpPr>
            <a:xfrm>
              <a:off x="1079799" y="1196752"/>
              <a:ext cx="504144" cy="1152128"/>
              <a:chOff x="1259632" y="1340768"/>
              <a:chExt cx="504056" cy="1152128"/>
            </a:xfrm>
          </p:grpSpPr>
          <p:sp>
            <p:nvSpPr>
              <p:cNvPr id="2" name="Obdélník 1"/>
              <p:cNvSpPr/>
              <p:nvPr/>
            </p:nvSpPr>
            <p:spPr>
              <a:xfrm>
                <a:off x="1259632" y="1340768"/>
                <a:ext cx="504056" cy="72008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Rovnoramenný trojúhelník 3"/>
              <p:cNvSpPr/>
              <p:nvPr/>
            </p:nvSpPr>
            <p:spPr>
              <a:xfrm flipV="1">
                <a:off x="1259632" y="2060848"/>
                <a:ext cx="504056" cy="432048"/>
              </a:xfrm>
              <a:custGeom>
                <a:avLst/>
                <a:gdLst>
                  <a:gd name="connsiteX0" fmla="*/ 0 w 3528392"/>
                  <a:gd name="connsiteY0" fmla="*/ 3672408 h 3672408"/>
                  <a:gd name="connsiteX1" fmla="*/ 1764196 w 3528392"/>
                  <a:gd name="connsiteY1" fmla="*/ 0 h 3672408"/>
                  <a:gd name="connsiteX2" fmla="*/ 3528392 w 3528392"/>
                  <a:gd name="connsiteY2" fmla="*/ 3672408 h 3672408"/>
                  <a:gd name="connsiteX3" fmla="*/ 0 w 3528392"/>
                  <a:gd name="connsiteY3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3528392 w 3528392"/>
                  <a:gd name="connsiteY3" fmla="*/ 3672408 h 3672408"/>
                  <a:gd name="connsiteX4" fmla="*/ 0 w 3528392"/>
                  <a:gd name="connsiteY4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3528392 w 3528392"/>
                  <a:gd name="connsiteY3" fmla="*/ 3672408 h 3672408"/>
                  <a:gd name="connsiteX4" fmla="*/ 0 w 3528392"/>
                  <a:gd name="connsiteY4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2490924 w 3528392"/>
                  <a:gd name="connsiteY3" fmla="*/ 1853473 h 3672408"/>
                  <a:gd name="connsiteX4" fmla="*/ 3528392 w 3528392"/>
                  <a:gd name="connsiteY4" fmla="*/ 3672408 h 3672408"/>
                  <a:gd name="connsiteX5" fmla="*/ 0 w 3528392"/>
                  <a:gd name="connsiteY5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2490924 w 3528392"/>
                  <a:gd name="connsiteY3" fmla="*/ 1853473 h 3672408"/>
                  <a:gd name="connsiteX4" fmla="*/ 3528392 w 3528392"/>
                  <a:gd name="connsiteY4" fmla="*/ 3672408 h 3672408"/>
                  <a:gd name="connsiteX5" fmla="*/ 0 w 3528392"/>
                  <a:gd name="connsiteY5" fmla="*/ 3672408 h 367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8392" h="3672408">
                    <a:moveTo>
                      <a:pt x="0" y="3672408"/>
                    </a:moveTo>
                    <a:cubicBezTo>
                      <a:pt x="307794" y="3026512"/>
                      <a:pt x="544334" y="2843753"/>
                      <a:pt x="1077760" y="1782221"/>
                    </a:cubicBezTo>
                    <a:lnTo>
                      <a:pt x="1764196" y="0"/>
                    </a:lnTo>
                    <a:cubicBezTo>
                      <a:pt x="2042064" y="590115"/>
                      <a:pt x="2213056" y="1263358"/>
                      <a:pt x="2490924" y="1853473"/>
                    </a:cubicBezTo>
                    <a:cubicBezTo>
                      <a:pt x="2777371" y="2507286"/>
                      <a:pt x="3182569" y="3066096"/>
                      <a:pt x="3528392" y="3672408"/>
                    </a:cubicBezTo>
                    <a:lnTo>
                      <a:pt x="0" y="367240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9" name="Přímá spojnice 8"/>
            <p:cNvCxnSpPr/>
            <p:nvPr/>
          </p:nvCxnSpPr>
          <p:spPr>
            <a:xfrm>
              <a:off x="179543" y="6537219"/>
              <a:ext cx="2304656" cy="0"/>
            </a:xfrm>
            <a:prstGeom prst="line">
              <a:avLst/>
            </a:prstGeom>
            <a:ln w="1016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Skupina 93"/>
            <p:cNvGrpSpPr/>
            <p:nvPr/>
          </p:nvGrpSpPr>
          <p:grpSpPr>
            <a:xfrm>
              <a:off x="1115810" y="2420888"/>
              <a:ext cx="405830" cy="595496"/>
              <a:chOff x="1115616" y="2519184"/>
              <a:chExt cx="405760" cy="595496"/>
            </a:xfrm>
          </p:grpSpPr>
          <p:sp>
            <p:nvSpPr>
              <p:cNvPr id="12" name="Ovál 11"/>
              <p:cNvSpPr/>
              <p:nvPr/>
            </p:nvSpPr>
            <p:spPr>
              <a:xfrm>
                <a:off x="1308780" y="265178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vál 14"/>
              <p:cNvSpPr/>
              <p:nvPr/>
            </p:nvSpPr>
            <p:spPr>
              <a:xfrm>
                <a:off x="1311987" y="2769053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vál 15"/>
              <p:cNvSpPr/>
              <p:nvPr/>
            </p:nvSpPr>
            <p:spPr>
              <a:xfrm>
                <a:off x="1308780" y="2519184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1403648" y="2735208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Ovál 17"/>
              <p:cNvSpPr/>
              <p:nvPr/>
            </p:nvSpPr>
            <p:spPr>
              <a:xfrm>
                <a:off x="1213912" y="2735208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Ovál 18"/>
              <p:cNvSpPr/>
              <p:nvPr/>
            </p:nvSpPr>
            <p:spPr>
              <a:xfrm>
                <a:off x="1285920" y="2879224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1429936" y="2852936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vál 20"/>
              <p:cNvSpPr/>
              <p:nvPr/>
            </p:nvSpPr>
            <p:spPr>
              <a:xfrm>
                <a:off x="1403648" y="2951232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vál 21"/>
              <p:cNvSpPr/>
              <p:nvPr/>
            </p:nvSpPr>
            <p:spPr>
              <a:xfrm>
                <a:off x="1141904" y="2924944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vál 22"/>
              <p:cNvSpPr/>
              <p:nvPr/>
            </p:nvSpPr>
            <p:spPr>
              <a:xfrm>
                <a:off x="1259632" y="302324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vál 23"/>
              <p:cNvSpPr/>
              <p:nvPr/>
            </p:nvSpPr>
            <p:spPr>
              <a:xfrm>
                <a:off x="1475656" y="306896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Ovál 24"/>
              <p:cNvSpPr/>
              <p:nvPr/>
            </p:nvSpPr>
            <p:spPr>
              <a:xfrm>
                <a:off x="1115616" y="302324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179543" y="3033335"/>
              <a:ext cx="2304656" cy="356401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se šipkou 29"/>
            <p:cNvCxnSpPr>
              <a:stCxn id="26" idx="4"/>
              <a:endCxn id="28" idx="0"/>
            </p:cNvCxnSpPr>
            <p:nvPr/>
          </p:nvCxnSpPr>
          <p:spPr>
            <a:xfrm>
              <a:off x="1331872" y="4125331"/>
              <a:ext cx="4374" cy="3048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ovéPole 30"/>
            <p:cNvSpPr txBox="1"/>
            <p:nvPr/>
          </p:nvSpPr>
          <p:spPr>
            <a:xfrm>
              <a:off x="1259850" y="4121577"/>
              <a:ext cx="1357202" cy="284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smtClean="0"/>
                <a:t>Vypařování</a:t>
              </a:r>
              <a:endParaRPr lang="cs-CZ" sz="1600" b="1" dirty="0"/>
            </a:p>
          </p:txBody>
        </p:sp>
        <p:grpSp>
          <p:nvGrpSpPr>
            <p:cNvPr id="95" name="Skupina 94"/>
            <p:cNvGrpSpPr/>
            <p:nvPr/>
          </p:nvGrpSpPr>
          <p:grpSpPr>
            <a:xfrm>
              <a:off x="1014924" y="4328721"/>
              <a:ext cx="605030" cy="670077"/>
              <a:chOff x="1014747" y="4509120"/>
              <a:chExt cx="604925" cy="670077"/>
            </a:xfrm>
          </p:grpSpPr>
          <p:sp>
            <p:nvSpPr>
              <p:cNvPr id="28" name="Ovál 27"/>
              <p:cNvSpPr/>
              <p:nvPr/>
            </p:nvSpPr>
            <p:spPr>
              <a:xfrm>
                <a:off x="1052549" y="4610530"/>
                <a:ext cx="566928" cy="56692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61" name="Skupina 60"/>
              <p:cNvGrpSpPr/>
              <p:nvPr/>
            </p:nvGrpSpPr>
            <p:grpSpPr>
              <a:xfrm>
                <a:off x="1014747" y="4509120"/>
                <a:ext cx="604925" cy="670077"/>
                <a:chOff x="1014747" y="4509120"/>
                <a:chExt cx="604925" cy="670077"/>
              </a:xfrm>
            </p:grpSpPr>
            <p:grpSp>
              <p:nvGrpSpPr>
                <p:cNvPr id="60" name="Skupina 59"/>
                <p:cNvGrpSpPr/>
                <p:nvPr/>
              </p:nvGrpSpPr>
              <p:grpSpPr>
                <a:xfrm>
                  <a:off x="1014747" y="4509120"/>
                  <a:ext cx="604925" cy="670077"/>
                  <a:chOff x="1014747" y="4509120"/>
                  <a:chExt cx="604925" cy="670077"/>
                </a:xfrm>
              </p:grpSpPr>
              <p:grpSp>
                <p:nvGrpSpPr>
                  <p:cNvPr id="59" name="Skupina 58"/>
                  <p:cNvGrpSpPr/>
                  <p:nvPr/>
                </p:nvGrpSpPr>
                <p:grpSpPr>
                  <a:xfrm>
                    <a:off x="1014747" y="4509120"/>
                    <a:ext cx="604925" cy="670077"/>
                    <a:chOff x="1014747" y="4509120"/>
                    <a:chExt cx="604925" cy="670077"/>
                  </a:xfrm>
                </p:grpSpPr>
                <p:sp>
                  <p:nvSpPr>
                    <p:cNvPr id="41" name="TextovéPole 40"/>
                    <p:cNvSpPr txBox="1"/>
                    <p:nvPr/>
                  </p:nvSpPr>
                  <p:spPr>
                    <a:xfrm>
                      <a:off x="1153334" y="4869160"/>
                      <a:ext cx="265172" cy="3100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cs-CZ" b="1" dirty="0" smtClean="0">
                          <a:solidFill>
                            <a:sysClr val="windowText" lastClr="000000"/>
                          </a:solidFill>
                        </a:rPr>
                        <a:t>+</a:t>
                      </a:r>
                      <a:endParaRPr lang="cs-CZ" b="1" dirty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grpSp>
                  <p:nvGrpSpPr>
                    <p:cNvPr id="58" name="Skupina 57"/>
                    <p:cNvGrpSpPr/>
                    <p:nvPr/>
                  </p:nvGrpSpPr>
                  <p:grpSpPr>
                    <a:xfrm>
                      <a:off x="1014747" y="4509120"/>
                      <a:ext cx="604925" cy="660785"/>
                      <a:chOff x="1014124" y="4509120"/>
                      <a:chExt cx="604925" cy="660785"/>
                    </a:xfrm>
                  </p:grpSpPr>
                  <p:sp>
                    <p:nvSpPr>
                      <p:cNvPr id="42" name="TextovéPole 41"/>
                      <p:cNvSpPr txBox="1"/>
                      <p:nvPr/>
                    </p:nvSpPr>
                    <p:spPr>
                      <a:xfrm>
                        <a:off x="1331640" y="4859868"/>
                        <a:ext cx="265172" cy="3100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cs-CZ" b="1" dirty="0" smtClean="0">
                            <a:solidFill>
                              <a:sysClr val="windowText" lastClr="000000"/>
                            </a:solidFill>
                          </a:rPr>
                          <a:t>+</a:t>
                        </a:r>
                        <a:endParaRPr lang="cs-CZ" b="1" dirty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  <p:grpSp>
                    <p:nvGrpSpPr>
                      <p:cNvPr id="57" name="Skupina 56"/>
                      <p:cNvGrpSpPr/>
                      <p:nvPr/>
                    </p:nvGrpSpPr>
                    <p:grpSpPr>
                      <a:xfrm>
                        <a:off x="1014124" y="4509120"/>
                        <a:ext cx="604925" cy="598069"/>
                        <a:chOff x="1014124" y="4509120"/>
                        <a:chExt cx="604925" cy="598069"/>
                      </a:xfrm>
                    </p:grpSpPr>
                    <p:sp>
                      <p:nvSpPr>
                        <p:cNvPr id="43" name="TextovéPole 42"/>
                        <p:cNvSpPr txBox="1"/>
                        <p:nvPr/>
                      </p:nvSpPr>
                      <p:spPr>
                        <a:xfrm>
                          <a:off x="1014124" y="4797152"/>
                          <a:ext cx="265172" cy="3100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cs-CZ" b="1" dirty="0" smtClean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:endParaRPr lang="cs-CZ" b="1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4" name="TextovéPole 53"/>
                        <p:cNvSpPr txBox="1"/>
                        <p:nvPr/>
                      </p:nvSpPr>
                      <p:spPr>
                        <a:xfrm>
                          <a:off x="1377984" y="4715852"/>
                          <a:ext cx="241065" cy="3100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cs-CZ" b="1" dirty="0" smtClean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:endParaRPr lang="cs-CZ" b="1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5" name="TextovéPole 54"/>
                        <p:cNvSpPr txBox="1"/>
                        <p:nvPr/>
                      </p:nvSpPr>
                      <p:spPr>
                        <a:xfrm>
                          <a:off x="1151820" y="4509120"/>
                          <a:ext cx="265172" cy="3100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cs-CZ" b="1" dirty="0" smtClean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:endParaRPr lang="cs-CZ" b="1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40" name="TextovéPole 39"/>
                  <p:cNvSpPr txBox="1"/>
                  <p:nvPr/>
                </p:nvSpPr>
                <p:spPr>
                  <a:xfrm>
                    <a:off x="1282492" y="4581128"/>
                    <a:ext cx="265172" cy="310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b="1" dirty="0" smtClean="0">
                        <a:solidFill>
                          <a:sysClr val="windowText" lastClr="000000"/>
                        </a:solidFill>
                      </a:rPr>
                      <a:t>+</a:t>
                    </a:r>
                    <a:endParaRPr lang="cs-CZ" b="1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39" name="TextovéPole 38"/>
                  <p:cNvSpPr txBox="1"/>
                  <p:nvPr/>
                </p:nvSpPr>
                <p:spPr>
                  <a:xfrm>
                    <a:off x="1187624" y="4715852"/>
                    <a:ext cx="265172" cy="310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b="1" dirty="0" smtClean="0">
                        <a:solidFill>
                          <a:sysClr val="windowText" lastClr="000000"/>
                        </a:solidFill>
                      </a:rPr>
                      <a:t>+</a:t>
                    </a:r>
                    <a:endParaRPr lang="cs-CZ" b="1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38" name="TextovéPole 37"/>
                <p:cNvSpPr txBox="1"/>
                <p:nvPr/>
              </p:nvSpPr>
              <p:spPr>
                <a:xfrm>
                  <a:off x="1033703" y="4643844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50" name="Skupina 49"/>
            <p:cNvGrpSpPr/>
            <p:nvPr/>
          </p:nvGrpSpPr>
          <p:grpSpPr>
            <a:xfrm>
              <a:off x="814581" y="3034522"/>
              <a:ext cx="1034580" cy="1090808"/>
              <a:chOff x="814440" y="3212976"/>
              <a:chExt cx="1034400" cy="1090808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814440" y="3269384"/>
                <a:ext cx="1034400" cy="10344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48" name="Skupina 47"/>
              <p:cNvGrpSpPr/>
              <p:nvPr/>
            </p:nvGrpSpPr>
            <p:grpSpPr>
              <a:xfrm>
                <a:off x="827584" y="3212976"/>
                <a:ext cx="985252" cy="1020825"/>
                <a:chOff x="755576" y="3068960"/>
                <a:chExt cx="985252" cy="1020825"/>
              </a:xfrm>
            </p:grpSpPr>
            <p:sp>
              <p:nvSpPr>
                <p:cNvPr id="32" name="TextovéPole 31"/>
                <p:cNvSpPr txBox="1"/>
                <p:nvPr/>
              </p:nvSpPr>
              <p:spPr>
                <a:xfrm>
                  <a:off x="1138476" y="3429000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" name="TextovéPole 32"/>
                <p:cNvSpPr txBox="1"/>
                <p:nvPr/>
              </p:nvSpPr>
              <p:spPr>
                <a:xfrm>
                  <a:off x="1187624" y="3779748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" name="TextovéPole 33"/>
                <p:cNvSpPr txBox="1"/>
                <p:nvPr/>
              </p:nvSpPr>
              <p:spPr>
                <a:xfrm>
                  <a:off x="1475656" y="3284984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" name="TextovéPole 34"/>
                <p:cNvSpPr txBox="1"/>
                <p:nvPr/>
              </p:nvSpPr>
              <p:spPr>
                <a:xfrm>
                  <a:off x="1331640" y="3140968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" name="TextovéPole 35"/>
                <p:cNvSpPr txBox="1"/>
                <p:nvPr/>
              </p:nvSpPr>
              <p:spPr>
                <a:xfrm>
                  <a:off x="971600" y="3068960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7" name="TextovéPole 36"/>
                <p:cNvSpPr txBox="1"/>
                <p:nvPr/>
              </p:nvSpPr>
              <p:spPr>
                <a:xfrm>
                  <a:off x="755576" y="3356992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6" name="TextovéPole 45"/>
                <p:cNvSpPr txBox="1"/>
                <p:nvPr/>
              </p:nvSpPr>
              <p:spPr>
                <a:xfrm>
                  <a:off x="911022" y="3613666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7" name="TextovéPole 46"/>
                <p:cNvSpPr txBox="1"/>
                <p:nvPr/>
              </p:nvSpPr>
              <p:spPr>
                <a:xfrm>
                  <a:off x="1426508" y="3631880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cxnSp>
          <p:nvCxnSpPr>
            <p:cNvPr id="70" name="Přímá spojnice se šipkou 69"/>
            <p:cNvCxnSpPr>
              <a:stCxn id="28" idx="4"/>
              <a:endCxn id="63" idx="0"/>
            </p:cNvCxnSpPr>
            <p:nvPr/>
          </p:nvCxnSpPr>
          <p:spPr>
            <a:xfrm flipH="1">
              <a:off x="626525" y="4997060"/>
              <a:ext cx="709720" cy="2321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se šipkou 71"/>
            <p:cNvCxnSpPr>
              <a:stCxn id="28" idx="4"/>
              <a:endCxn id="56" idx="0"/>
            </p:cNvCxnSpPr>
            <p:nvPr/>
          </p:nvCxnSpPr>
          <p:spPr>
            <a:xfrm>
              <a:off x="1336246" y="4997060"/>
              <a:ext cx="714119" cy="2156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ál 62"/>
            <p:cNvSpPr/>
            <p:nvPr/>
          </p:nvSpPr>
          <p:spPr>
            <a:xfrm>
              <a:off x="425322" y="5229200"/>
              <a:ext cx="402406" cy="4023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4" name="Skupina 83"/>
            <p:cNvGrpSpPr/>
            <p:nvPr/>
          </p:nvGrpSpPr>
          <p:grpSpPr>
            <a:xfrm>
              <a:off x="419459" y="5108935"/>
              <a:ext cx="381949" cy="549080"/>
              <a:chOff x="418396" y="5484921"/>
              <a:chExt cx="381883" cy="549080"/>
            </a:xfrm>
          </p:grpSpPr>
          <p:grpSp>
            <p:nvGrpSpPr>
              <p:cNvPr id="83" name="Skupina 82"/>
              <p:cNvGrpSpPr/>
              <p:nvPr/>
            </p:nvGrpSpPr>
            <p:grpSpPr>
              <a:xfrm>
                <a:off x="418396" y="5484921"/>
                <a:ext cx="381883" cy="549080"/>
                <a:chOff x="418396" y="5484921"/>
                <a:chExt cx="381883" cy="549080"/>
              </a:xfrm>
            </p:grpSpPr>
            <p:sp>
              <p:nvSpPr>
                <p:cNvPr id="76" name="TextovéPole 75"/>
                <p:cNvSpPr txBox="1"/>
                <p:nvPr/>
              </p:nvSpPr>
              <p:spPr>
                <a:xfrm>
                  <a:off x="535107" y="5651853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7" name="TextovéPole 76"/>
                <p:cNvSpPr txBox="1"/>
                <p:nvPr/>
              </p:nvSpPr>
              <p:spPr>
                <a:xfrm>
                  <a:off x="493830" y="5484921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8" name="TextovéPole 77"/>
                <p:cNvSpPr txBox="1"/>
                <p:nvPr/>
              </p:nvSpPr>
              <p:spPr>
                <a:xfrm>
                  <a:off x="418396" y="5723964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5" name="TextovéPole 74"/>
              <p:cNvSpPr txBox="1"/>
              <p:nvPr/>
            </p:nvSpPr>
            <p:spPr>
              <a:xfrm>
                <a:off x="425248" y="5589240"/>
                <a:ext cx="265172" cy="310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ysClr val="windowText" lastClr="000000"/>
                    </a:solidFill>
                  </a:rPr>
                  <a:t>+</a:t>
                </a:r>
                <a:endParaRPr lang="cs-CZ" b="1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6" name="Ovál 55"/>
            <p:cNvSpPr/>
            <p:nvPr/>
          </p:nvSpPr>
          <p:spPr>
            <a:xfrm>
              <a:off x="1849161" y="5212698"/>
              <a:ext cx="402406" cy="4023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97" name="Skupina 96"/>
            <p:cNvGrpSpPr/>
            <p:nvPr/>
          </p:nvGrpSpPr>
          <p:grpSpPr>
            <a:xfrm>
              <a:off x="1796895" y="5107250"/>
              <a:ext cx="481280" cy="494704"/>
              <a:chOff x="1786548" y="5476582"/>
              <a:chExt cx="481196" cy="494704"/>
            </a:xfrm>
          </p:grpSpPr>
          <p:grpSp>
            <p:nvGrpSpPr>
              <p:cNvPr id="96" name="Skupina 95"/>
              <p:cNvGrpSpPr/>
              <p:nvPr/>
            </p:nvGrpSpPr>
            <p:grpSpPr>
              <a:xfrm>
                <a:off x="1786548" y="5645836"/>
                <a:ext cx="476441" cy="325450"/>
                <a:chOff x="1786548" y="5645836"/>
                <a:chExt cx="476441" cy="325450"/>
              </a:xfrm>
            </p:grpSpPr>
            <p:sp>
              <p:nvSpPr>
                <p:cNvPr id="80" name="TextovéPole 79"/>
                <p:cNvSpPr txBox="1"/>
                <p:nvPr/>
              </p:nvSpPr>
              <p:spPr>
                <a:xfrm>
                  <a:off x="1786548" y="5661248"/>
                  <a:ext cx="265172" cy="3100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2" name="TextovéPole 81"/>
                <p:cNvSpPr txBox="1"/>
                <p:nvPr/>
              </p:nvSpPr>
              <p:spPr>
                <a:xfrm>
                  <a:off x="1997817" y="5645836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9" name="TextovéPole 78"/>
              <p:cNvSpPr txBox="1"/>
              <p:nvPr/>
            </p:nvSpPr>
            <p:spPr>
              <a:xfrm>
                <a:off x="2002572" y="5517232"/>
                <a:ext cx="265172" cy="310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ysClr val="windowText" lastClr="000000"/>
                    </a:solidFill>
                  </a:rPr>
                  <a:t>+</a:t>
                </a:r>
                <a:endParaRPr lang="cs-CZ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TextovéPole 80"/>
              <p:cNvSpPr txBox="1"/>
              <p:nvPr/>
            </p:nvSpPr>
            <p:spPr>
              <a:xfrm>
                <a:off x="1835696" y="5476582"/>
                <a:ext cx="265172" cy="310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ysClr val="windowText" lastClr="000000"/>
                    </a:solidFill>
                  </a:rPr>
                  <a:t>+</a:t>
                </a:r>
                <a:endParaRPr lang="cs-CZ" b="1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71" name="Picture 3" descr="C:\Users\Anička\AppData\Local\Microsoft\Windows\Temporary Internet Files\Content.IE5\N2K6MS8U\MC900431629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254" y="2740282"/>
              <a:ext cx="839092" cy="838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063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Elektrosprej</a:t>
            </a:r>
            <a:endParaRPr lang="cs-CZ" dirty="0"/>
          </a:p>
        </p:txBody>
      </p:sp>
      <p:sp>
        <p:nvSpPr>
          <p:cNvPr id="73" name="Zástupný symbol pro obsah 6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200" dirty="0"/>
              <a:t>Elektrické pole způsobuje tvorbu </a:t>
            </a:r>
            <a:r>
              <a:rPr lang="cs-CZ" sz="2200" dirty="0" err="1"/>
              <a:t>Taylorova</a:t>
            </a:r>
            <a:r>
              <a:rPr lang="cs-CZ" sz="2200" dirty="0"/>
              <a:t> kužele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cs-CZ" sz="2200" dirty="0"/>
              <a:t>Vypařování rozpouštědla (náboj konstantní)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200" dirty="0"/>
              <a:t>Odpudivé síly kladného náboje převáží nad povrchovým napětím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cs-CZ" sz="2200" dirty="0"/>
              <a:t>Rozpad částice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cs-CZ" sz="2200" dirty="0"/>
              <a:t>Opakování kroků </a:t>
            </a:r>
            <a:r>
              <a:rPr lang="en-US" sz="2200" dirty="0"/>
              <a:t>2-4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200" dirty="0" smtClean="0"/>
              <a:t>Depozice částic</a:t>
            </a:r>
            <a:endParaRPr lang="en-US" sz="220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  <p:grpSp>
        <p:nvGrpSpPr>
          <p:cNvPr id="7" name="Skupina 6"/>
          <p:cNvGrpSpPr/>
          <p:nvPr/>
        </p:nvGrpSpPr>
        <p:grpSpPr>
          <a:xfrm>
            <a:off x="4994453" y="-23648"/>
            <a:ext cx="3223328" cy="6433465"/>
            <a:chOff x="-89254" y="1196752"/>
            <a:chExt cx="2706306" cy="5400600"/>
          </a:xfrm>
        </p:grpSpPr>
        <p:grpSp>
          <p:nvGrpSpPr>
            <p:cNvPr id="5" name="Skupina 4"/>
            <p:cNvGrpSpPr/>
            <p:nvPr/>
          </p:nvGrpSpPr>
          <p:grpSpPr>
            <a:xfrm>
              <a:off x="1079799" y="1196752"/>
              <a:ext cx="504144" cy="1152128"/>
              <a:chOff x="1259632" y="1340768"/>
              <a:chExt cx="504056" cy="1152128"/>
            </a:xfrm>
          </p:grpSpPr>
          <p:sp>
            <p:nvSpPr>
              <p:cNvPr id="2" name="Obdélník 1"/>
              <p:cNvSpPr/>
              <p:nvPr/>
            </p:nvSpPr>
            <p:spPr>
              <a:xfrm>
                <a:off x="1259632" y="1340768"/>
                <a:ext cx="504056" cy="720080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Rovnoramenný trojúhelník 3"/>
              <p:cNvSpPr/>
              <p:nvPr/>
            </p:nvSpPr>
            <p:spPr>
              <a:xfrm flipV="1">
                <a:off x="1259632" y="2060848"/>
                <a:ext cx="504056" cy="432048"/>
              </a:xfrm>
              <a:custGeom>
                <a:avLst/>
                <a:gdLst>
                  <a:gd name="connsiteX0" fmla="*/ 0 w 3528392"/>
                  <a:gd name="connsiteY0" fmla="*/ 3672408 h 3672408"/>
                  <a:gd name="connsiteX1" fmla="*/ 1764196 w 3528392"/>
                  <a:gd name="connsiteY1" fmla="*/ 0 h 3672408"/>
                  <a:gd name="connsiteX2" fmla="*/ 3528392 w 3528392"/>
                  <a:gd name="connsiteY2" fmla="*/ 3672408 h 3672408"/>
                  <a:gd name="connsiteX3" fmla="*/ 0 w 3528392"/>
                  <a:gd name="connsiteY3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3528392 w 3528392"/>
                  <a:gd name="connsiteY3" fmla="*/ 3672408 h 3672408"/>
                  <a:gd name="connsiteX4" fmla="*/ 0 w 3528392"/>
                  <a:gd name="connsiteY4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3528392 w 3528392"/>
                  <a:gd name="connsiteY3" fmla="*/ 3672408 h 3672408"/>
                  <a:gd name="connsiteX4" fmla="*/ 0 w 3528392"/>
                  <a:gd name="connsiteY4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2490924 w 3528392"/>
                  <a:gd name="connsiteY3" fmla="*/ 1853473 h 3672408"/>
                  <a:gd name="connsiteX4" fmla="*/ 3528392 w 3528392"/>
                  <a:gd name="connsiteY4" fmla="*/ 3672408 h 3672408"/>
                  <a:gd name="connsiteX5" fmla="*/ 0 w 3528392"/>
                  <a:gd name="connsiteY5" fmla="*/ 3672408 h 3672408"/>
                  <a:gd name="connsiteX0" fmla="*/ 0 w 3528392"/>
                  <a:gd name="connsiteY0" fmla="*/ 3672408 h 3672408"/>
                  <a:gd name="connsiteX1" fmla="*/ 1077760 w 3528392"/>
                  <a:gd name="connsiteY1" fmla="*/ 1782221 h 3672408"/>
                  <a:gd name="connsiteX2" fmla="*/ 1764196 w 3528392"/>
                  <a:gd name="connsiteY2" fmla="*/ 0 h 3672408"/>
                  <a:gd name="connsiteX3" fmla="*/ 2490924 w 3528392"/>
                  <a:gd name="connsiteY3" fmla="*/ 1853473 h 3672408"/>
                  <a:gd name="connsiteX4" fmla="*/ 3528392 w 3528392"/>
                  <a:gd name="connsiteY4" fmla="*/ 3672408 h 3672408"/>
                  <a:gd name="connsiteX5" fmla="*/ 0 w 3528392"/>
                  <a:gd name="connsiteY5" fmla="*/ 3672408 h 367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8392" h="3672408">
                    <a:moveTo>
                      <a:pt x="0" y="3672408"/>
                    </a:moveTo>
                    <a:cubicBezTo>
                      <a:pt x="307794" y="3026512"/>
                      <a:pt x="544334" y="2843753"/>
                      <a:pt x="1077760" y="1782221"/>
                    </a:cubicBezTo>
                    <a:lnTo>
                      <a:pt x="1764196" y="0"/>
                    </a:lnTo>
                    <a:cubicBezTo>
                      <a:pt x="2042064" y="590115"/>
                      <a:pt x="2213056" y="1263358"/>
                      <a:pt x="2490924" y="1853473"/>
                    </a:cubicBezTo>
                    <a:cubicBezTo>
                      <a:pt x="2777371" y="2507286"/>
                      <a:pt x="3182569" y="3066096"/>
                      <a:pt x="3528392" y="3672408"/>
                    </a:cubicBezTo>
                    <a:lnTo>
                      <a:pt x="0" y="367240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9" name="Přímá spojnice 8"/>
            <p:cNvCxnSpPr/>
            <p:nvPr/>
          </p:nvCxnSpPr>
          <p:spPr>
            <a:xfrm>
              <a:off x="179543" y="6537219"/>
              <a:ext cx="2304656" cy="0"/>
            </a:xfrm>
            <a:prstGeom prst="line">
              <a:avLst/>
            </a:prstGeom>
            <a:ln w="1016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Skupina 93"/>
            <p:cNvGrpSpPr/>
            <p:nvPr/>
          </p:nvGrpSpPr>
          <p:grpSpPr>
            <a:xfrm>
              <a:off x="1115810" y="2420888"/>
              <a:ext cx="405830" cy="595496"/>
              <a:chOff x="1115616" y="2519184"/>
              <a:chExt cx="405760" cy="595496"/>
            </a:xfrm>
          </p:grpSpPr>
          <p:sp>
            <p:nvSpPr>
              <p:cNvPr id="12" name="Ovál 11"/>
              <p:cNvSpPr/>
              <p:nvPr/>
            </p:nvSpPr>
            <p:spPr>
              <a:xfrm>
                <a:off x="1308780" y="265178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vál 14"/>
              <p:cNvSpPr/>
              <p:nvPr/>
            </p:nvSpPr>
            <p:spPr>
              <a:xfrm>
                <a:off x="1311987" y="2769053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vál 15"/>
              <p:cNvSpPr/>
              <p:nvPr/>
            </p:nvSpPr>
            <p:spPr>
              <a:xfrm>
                <a:off x="1308780" y="2519184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1403648" y="2735208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Ovál 17"/>
              <p:cNvSpPr/>
              <p:nvPr/>
            </p:nvSpPr>
            <p:spPr>
              <a:xfrm>
                <a:off x="1213912" y="2735208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Ovál 18"/>
              <p:cNvSpPr/>
              <p:nvPr/>
            </p:nvSpPr>
            <p:spPr>
              <a:xfrm>
                <a:off x="1285920" y="2879224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1429936" y="2852936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vál 20"/>
              <p:cNvSpPr/>
              <p:nvPr/>
            </p:nvSpPr>
            <p:spPr>
              <a:xfrm>
                <a:off x="1403648" y="2951232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vál 21"/>
              <p:cNvSpPr/>
              <p:nvPr/>
            </p:nvSpPr>
            <p:spPr>
              <a:xfrm>
                <a:off x="1141904" y="2924944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vál 22"/>
              <p:cNvSpPr/>
              <p:nvPr/>
            </p:nvSpPr>
            <p:spPr>
              <a:xfrm>
                <a:off x="1259632" y="302324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vál 23"/>
              <p:cNvSpPr/>
              <p:nvPr/>
            </p:nvSpPr>
            <p:spPr>
              <a:xfrm>
                <a:off x="1475656" y="306896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Ovál 24"/>
              <p:cNvSpPr/>
              <p:nvPr/>
            </p:nvSpPr>
            <p:spPr>
              <a:xfrm>
                <a:off x="1115616" y="3023240"/>
                <a:ext cx="45720" cy="4572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179543" y="3033335"/>
              <a:ext cx="2304656" cy="356401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se šipkou 29"/>
            <p:cNvCxnSpPr>
              <a:stCxn id="26" idx="4"/>
              <a:endCxn id="28" idx="0"/>
            </p:cNvCxnSpPr>
            <p:nvPr/>
          </p:nvCxnSpPr>
          <p:spPr>
            <a:xfrm>
              <a:off x="1331872" y="4125331"/>
              <a:ext cx="4374" cy="3048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ovéPole 30"/>
            <p:cNvSpPr txBox="1"/>
            <p:nvPr/>
          </p:nvSpPr>
          <p:spPr>
            <a:xfrm>
              <a:off x="1259850" y="4121577"/>
              <a:ext cx="1357202" cy="284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smtClean="0"/>
                <a:t>Vypařování</a:t>
              </a:r>
              <a:endParaRPr lang="cs-CZ" sz="1600" b="1" dirty="0"/>
            </a:p>
          </p:txBody>
        </p:sp>
        <p:grpSp>
          <p:nvGrpSpPr>
            <p:cNvPr id="95" name="Skupina 94"/>
            <p:cNvGrpSpPr/>
            <p:nvPr/>
          </p:nvGrpSpPr>
          <p:grpSpPr>
            <a:xfrm>
              <a:off x="1014924" y="4328721"/>
              <a:ext cx="605030" cy="670077"/>
              <a:chOff x="1014747" y="4509120"/>
              <a:chExt cx="604925" cy="670077"/>
            </a:xfrm>
          </p:grpSpPr>
          <p:sp>
            <p:nvSpPr>
              <p:cNvPr id="28" name="Ovál 27"/>
              <p:cNvSpPr/>
              <p:nvPr/>
            </p:nvSpPr>
            <p:spPr>
              <a:xfrm>
                <a:off x="1052549" y="4610530"/>
                <a:ext cx="566928" cy="566928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61" name="Skupina 60"/>
              <p:cNvGrpSpPr/>
              <p:nvPr/>
            </p:nvGrpSpPr>
            <p:grpSpPr>
              <a:xfrm>
                <a:off x="1014747" y="4509120"/>
                <a:ext cx="604925" cy="670077"/>
                <a:chOff x="1014747" y="4509120"/>
                <a:chExt cx="604925" cy="670077"/>
              </a:xfrm>
            </p:grpSpPr>
            <p:grpSp>
              <p:nvGrpSpPr>
                <p:cNvPr id="60" name="Skupina 59"/>
                <p:cNvGrpSpPr/>
                <p:nvPr/>
              </p:nvGrpSpPr>
              <p:grpSpPr>
                <a:xfrm>
                  <a:off x="1014747" y="4509120"/>
                  <a:ext cx="604925" cy="670077"/>
                  <a:chOff x="1014747" y="4509120"/>
                  <a:chExt cx="604925" cy="670077"/>
                </a:xfrm>
              </p:grpSpPr>
              <p:grpSp>
                <p:nvGrpSpPr>
                  <p:cNvPr id="59" name="Skupina 58"/>
                  <p:cNvGrpSpPr/>
                  <p:nvPr/>
                </p:nvGrpSpPr>
                <p:grpSpPr>
                  <a:xfrm>
                    <a:off x="1014747" y="4509120"/>
                    <a:ext cx="604925" cy="670077"/>
                    <a:chOff x="1014747" y="4509120"/>
                    <a:chExt cx="604925" cy="670077"/>
                  </a:xfrm>
                </p:grpSpPr>
                <p:sp>
                  <p:nvSpPr>
                    <p:cNvPr id="41" name="TextovéPole 40"/>
                    <p:cNvSpPr txBox="1"/>
                    <p:nvPr/>
                  </p:nvSpPr>
                  <p:spPr>
                    <a:xfrm>
                      <a:off x="1153334" y="4869160"/>
                      <a:ext cx="265172" cy="3100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cs-CZ" b="1" dirty="0" smtClean="0">
                          <a:solidFill>
                            <a:sysClr val="windowText" lastClr="000000"/>
                          </a:solidFill>
                        </a:rPr>
                        <a:t>+</a:t>
                      </a:r>
                      <a:endParaRPr lang="cs-CZ" b="1" dirty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grpSp>
                  <p:nvGrpSpPr>
                    <p:cNvPr id="58" name="Skupina 57"/>
                    <p:cNvGrpSpPr/>
                    <p:nvPr/>
                  </p:nvGrpSpPr>
                  <p:grpSpPr>
                    <a:xfrm>
                      <a:off x="1014747" y="4509120"/>
                      <a:ext cx="604925" cy="660785"/>
                      <a:chOff x="1014124" y="4509120"/>
                      <a:chExt cx="604925" cy="660785"/>
                    </a:xfrm>
                  </p:grpSpPr>
                  <p:sp>
                    <p:nvSpPr>
                      <p:cNvPr id="42" name="TextovéPole 41"/>
                      <p:cNvSpPr txBox="1"/>
                      <p:nvPr/>
                    </p:nvSpPr>
                    <p:spPr>
                      <a:xfrm>
                        <a:off x="1331640" y="4859868"/>
                        <a:ext cx="265172" cy="31003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cs-CZ" b="1" dirty="0" smtClean="0">
                            <a:solidFill>
                              <a:sysClr val="windowText" lastClr="000000"/>
                            </a:solidFill>
                          </a:rPr>
                          <a:t>+</a:t>
                        </a:r>
                        <a:endParaRPr lang="cs-CZ" b="1" dirty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  <p:grpSp>
                    <p:nvGrpSpPr>
                      <p:cNvPr id="57" name="Skupina 56"/>
                      <p:cNvGrpSpPr/>
                      <p:nvPr/>
                    </p:nvGrpSpPr>
                    <p:grpSpPr>
                      <a:xfrm>
                        <a:off x="1014124" y="4509120"/>
                        <a:ext cx="604925" cy="598069"/>
                        <a:chOff x="1014124" y="4509120"/>
                        <a:chExt cx="604925" cy="598069"/>
                      </a:xfrm>
                    </p:grpSpPr>
                    <p:sp>
                      <p:nvSpPr>
                        <p:cNvPr id="43" name="TextovéPole 42"/>
                        <p:cNvSpPr txBox="1"/>
                        <p:nvPr/>
                      </p:nvSpPr>
                      <p:spPr>
                        <a:xfrm>
                          <a:off x="1014124" y="4797152"/>
                          <a:ext cx="265172" cy="3100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cs-CZ" b="1" dirty="0" smtClean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:endParaRPr lang="cs-CZ" b="1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4" name="TextovéPole 53"/>
                        <p:cNvSpPr txBox="1"/>
                        <p:nvPr/>
                      </p:nvSpPr>
                      <p:spPr>
                        <a:xfrm>
                          <a:off x="1377984" y="4715852"/>
                          <a:ext cx="241065" cy="3100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cs-CZ" b="1" dirty="0" smtClean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:endParaRPr lang="cs-CZ" b="1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55" name="TextovéPole 54"/>
                        <p:cNvSpPr txBox="1"/>
                        <p:nvPr/>
                      </p:nvSpPr>
                      <p:spPr>
                        <a:xfrm>
                          <a:off x="1151820" y="4509120"/>
                          <a:ext cx="265172" cy="31003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cs-CZ" b="1" dirty="0" smtClean="0">
                              <a:solidFill>
                                <a:sysClr val="windowText" lastClr="000000"/>
                              </a:solidFill>
                            </a:rPr>
                            <a:t>+</a:t>
                          </a:r>
                          <a:endParaRPr lang="cs-CZ" b="1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40" name="TextovéPole 39"/>
                  <p:cNvSpPr txBox="1"/>
                  <p:nvPr/>
                </p:nvSpPr>
                <p:spPr>
                  <a:xfrm>
                    <a:off x="1282492" y="4581128"/>
                    <a:ext cx="265172" cy="310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b="1" dirty="0" smtClean="0">
                        <a:solidFill>
                          <a:sysClr val="windowText" lastClr="000000"/>
                        </a:solidFill>
                      </a:rPr>
                      <a:t>+</a:t>
                    </a:r>
                    <a:endParaRPr lang="cs-CZ" b="1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39" name="TextovéPole 38"/>
                  <p:cNvSpPr txBox="1"/>
                  <p:nvPr/>
                </p:nvSpPr>
                <p:spPr>
                  <a:xfrm>
                    <a:off x="1187624" y="4715852"/>
                    <a:ext cx="265172" cy="310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b="1" dirty="0" smtClean="0">
                        <a:solidFill>
                          <a:sysClr val="windowText" lastClr="000000"/>
                        </a:solidFill>
                      </a:rPr>
                      <a:t>+</a:t>
                    </a:r>
                    <a:endParaRPr lang="cs-CZ" b="1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38" name="TextovéPole 37"/>
                <p:cNvSpPr txBox="1"/>
                <p:nvPr/>
              </p:nvSpPr>
              <p:spPr>
                <a:xfrm>
                  <a:off x="1033703" y="4643844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50" name="Skupina 49"/>
            <p:cNvGrpSpPr/>
            <p:nvPr/>
          </p:nvGrpSpPr>
          <p:grpSpPr>
            <a:xfrm>
              <a:off x="814581" y="3034522"/>
              <a:ext cx="1034580" cy="1090808"/>
              <a:chOff x="814440" y="3212976"/>
              <a:chExt cx="1034400" cy="1090808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814440" y="3269384"/>
                <a:ext cx="1034400" cy="10344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48" name="Skupina 47"/>
              <p:cNvGrpSpPr/>
              <p:nvPr/>
            </p:nvGrpSpPr>
            <p:grpSpPr>
              <a:xfrm>
                <a:off x="827584" y="3212976"/>
                <a:ext cx="985252" cy="1020825"/>
                <a:chOff x="755576" y="3068960"/>
                <a:chExt cx="985252" cy="1020825"/>
              </a:xfrm>
            </p:grpSpPr>
            <p:sp>
              <p:nvSpPr>
                <p:cNvPr id="32" name="TextovéPole 31"/>
                <p:cNvSpPr txBox="1"/>
                <p:nvPr/>
              </p:nvSpPr>
              <p:spPr>
                <a:xfrm>
                  <a:off x="1138476" y="3429000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" name="TextovéPole 32"/>
                <p:cNvSpPr txBox="1"/>
                <p:nvPr/>
              </p:nvSpPr>
              <p:spPr>
                <a:xfrm>
                  <a:off x="1187624" y="3779748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" name="TextovéPole 33"/>
                <p:cNvSpPr txBox="1"/>
                <p:nvPr/>
              </p:nvSpPr>
              <p:spPr>
                <a:xfrm>
                  <a:off x="1475656" y="3284984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" name="TextovéPole 34"/>
                <p:cNvSpPr txBox="1"/>
                <p:nvPr/>
              </p:nvSpPr>
              <p:spPr>
                <a:xfrm>
                  <a:off x="1331640" y="3140968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6" name="TextovéPole 35"/>
                <p:cNvSpPr txBox="1"/>
                <p:nvPr/>
              </p:nvSpPr>
              <p:spPr>
                <a:xfrm>
                  <a:off x="971600" y="3068960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7" name="TextovéPole 36"/>
                <p:cNvSpPr txBox="1"/>
                <p:nvPr/>
              </p:nvSpPr>
              <p:spPr>
                <a:xfrm>
                  <a:off x="755576" y="3356992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6" name="TextovéPole 45"/>
                <p:cNvSpPr txBox="1"/>
                <p:nvPr/>
              </p:nvSpPr>
              <p:spPr>
                <a:xfrm>
                  <a:off x="911022" y="3613666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7" name="TextovéPole 46"/>
                <p:cNvSpPr txBox="1"/>
                <p:nvPr/>
              </p:nvSpPr>
              <p:spPr>
                <a:xfrm>
                  <a:off x="1426508" y="3631880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cxnSp>
          <p:nvCxnSpPr>
            <p:cNvPr id="70" name="Přímá spojnice se šipkou 69"/>
            <p:cNvCxnSpPr>
              <a:stCxn id="28" idx="4"/>
              <a:endCxn id="63" idx="0"/>
            </p:cNvCxnSpPr>
            <p:nvPr/>
          </p:nvCxnSpPr>
          <p:spPr>
            <a:xfrm flipH="1">
              <a:off x="626525" y="4997060"/>
              <a:ext cx="709720" cy="2321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se šipkou 71"/>
            <p:cNvCxnSpPr>
              <a:stCxn id="28" idx="4"/>
              <a:endCxn id="56" idx="0"/>
            </p:cNvCxnSpPr>
            <p:nvPr/>
          </p:nvCxnSpPr>
          <p:spPr>
            <a:xfrm>
              <a:off x="1336246" y="4997060"/>
              <a:ext cx="714119" cy="2156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ál 62"/>
            <p:cNvSpPr/>
            <p:nvPr/>
          </p:nvSpPr>
          <p:spPr>
            <a:xfrm>
              <a:off x="425322" y="5229200"/>
              <a:ext cx="402406" cy="4023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4" name="Skupina 83"/>
            <p:cNvGrpSpPr/>
            <p:nvPr/>
          </p:nvGrpSpPr>
          <p:grpSpPr>
            <a:xfrm>
              <a:off x="419459" y="5108935"/>
              <a:ext cx="381949" cy="549080"/>
              <a:chOff x="418396" y="5484921"/>
              <a:chExt cx="381883" cy="549080"/>
            </a:xfrm>
          </p:grpSpPr>
          <p:grpSp>
            <p:nvGrpSpPr>
              <p:cNvPr id="83" name="Skupina 82"/>
              <p:cNvGrpSpPr/>
              <p:nvPr/>
            </p:nvGrpSpPr>
            <p:grpSpPr>
              <a:xfrm>
                <a:off x="418396" y="5484921"/>
                <a:ext cx="381883" cy="549080"/>
                <a:chOff x="418396" y="5484921"/>
                <a:chExt cx="381883" cy="549080"/>
              </a:xfrm>
            </p:grpSpPr>
            <p:sp>
              <p:nvSpPr>
                <p:cNvPr id="76" name="TextovéPole 75"/>
                <p:cNvSpPr txBox="1"/>
                <p:nvPr/>
              </p:nvSpPr>
              <p:spPr>
                <a:xfrm>
                  <a:off x="535107" y="5651853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7" name="TextovéPole 76"/>
                <p:cNvSpPr txBox="1"/>
                <p:nvPr/>
              </p:nvSpPr>
              <p:spPr>
                <a:xfrm>
                  <a:off x="493830" y="5484921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8" name="TextovéPole 77"/>
                <p:cNvSpPr txBox="1"/>
                <p:nvPr/>
              </p:nvSpPr>
              <p:spPr>
                <a:xfrm>
                  <a:off x="418396" y="5723964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5" name="TextovéPole 74"/>
              <p:cNvSpPr txBox="1"/>
              <p:nvPr/>
            </p:nvSpPr>
            <p:spPr>
              <a:xfrm>
                <a:off x="425248" y="5589240"/>
                <a:ext cx="265172" cy="310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ysClr val="windowText" lastClr="000000"/>
                    </a:solidFill>
                  </a:rPr>
                  <a:t>+</a:t>
                </a:r>
                <a:endParaRPr lang="cs-CZ" b="1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6" name="Ovál 55"/>
            <p:cNvSpPr/>
            <p:nvPr/>
          </p:nvSpPr>
          <p:spPr>
            <a:xfrm>
              <a:off x="1849161" y="5212698"/>
              <a:ext cx="402406" cy="4023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97" name="Skupina 96"/>
            <p:cNvGrpSpPr/>
            <p:nvPr/>
          </p:nvGrpSpPr>
          <p:grpSpPr>
            <a:xfrm>
              <a:off x="1796895" y="5107250"/>
              <a:ext cx="481280" cy="494704"/>
              <a:chOff x="1786548" y="5476582"/>
              <a:chExt cx="481196" cy="494704"/>
            </a:xfrm>
          </p:grpSpPr>
          <p:grpSp>
            <p:nvGrpSpPr>
              <p:cNvPr id="96" name="Skupina 95"/>
              <p:cNvGrpSpPr/>
              <p:nvPr/>
            </p:nvGrpSpPr>
            <p:grpSpPr>
              <a:xfrm>
                <a:off x="1786548" y="5645836"/>
                <a:ext cx="476441" cy="325450"/>
                <a:chOff x="1786548" y="5645836"/>
                <a:chExt cx="476441" cy="325450"/>
              </a:xfrm>
            </p:grpSpPr>
            <p:sp>
              <p:nvSpPr>
                <p:cNvPr id="80" name="TextovéPole 79"/>
                <p:cNvSpPr txBox="1"/>
                <p:nvPr/>
              </p:nvSpPr>
              <p:spPr>
                <a:xfrm>
                  <a:off x="1786548" y="5661248"/>
                  <a:ext cx="265172" cy="3100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82" name="TextovéPole 81"/>
                <p:cNvSpPr txBox="1"/>
                <p:nvPr/>
              </p:nvSpPr>
              <p:spPr>
                <a:xfrm>
                  <a:off x="1997817" y="5645836"/>
                  <a:ext cx="265172" cy="310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 smtClean="0">
                      <a:solidFill>
                        <a:sysClr val="windowText" lastClr="000000"/>
                      </a:solidFill>
                    </a:rPr>
                    <a:t>+</a:t>
                  </a:r>
                  <a:endParaRPr lang="cs-CZ" b="1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9" name="TextovéPole 78"/>
              <p:cNvSpPr txBox="1"/>
              <p:nvPr/>
            </p:nvSpPr>
            <p:spPr>
              <a:xfrm>
                <a:off x="2002572" y="5517232"/>
                <a:ext cx="265172" cy="310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ysClr val="windowText" lastClr="000000"/>
                    </a:solidFill>
                  </a:rPr>
                  <a:t>+</a:t>
                </a:r>
                <a:endParaRPr lang="cs-CZ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TextovéPole 80"/>
              <p:cNvSpPr txBox="1"/>
              <p:nvPr/>
            </p:nvSpPr>
            <p:spPr>
              <a:xfrm>
                <a:off x="1835696" y="5476582"/>
                <a:ext cx="265172" cy="310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ysClr val="windowText" lastClr="000000"/>
                    </a:solidFill>
                  </a:rPr>
                  <a:t>+</a:t>
                </a:r>
                <a:endParaRPr lang="cs-CZ" b="1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7" name="Ovál 86"/>
            <p:cNvSpPr/>
            <p:nvPr/>
          </p:nvSpPr>
          <p:spPr>
            <a:xfrm rot="16200000">
              <a:off x="409266" y="6086590"/>
              <a:ext cx="402336" cy="40240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5" name="Přímá spojnice se šipkou 104"/>
            <p:cNvCxnSpPr>
              <a:stCxn id="63" idx="4"/>
              <a:endCxn id="87" idx="6"/>
            </p:cNvCxnSpPr>
            <p:nvPr/>
          </p:nvCxnSpPr>
          <p:spPr>
            <a:xfrm flipH="1">
              <a:off x="610434" y="5631537"/>
              <a:ext cx="16091" cy="4550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ovéPole 106"/>
            <p:cNvSpPr txBox="1"/>
            <p:nvPr/>
          </p:nvSpPr>
          <p:spPr>
            <a:xfrm>
              <a:off x="576270" y="5661249"/>
              <a:ext cx="1201485" cy="284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smtClean="0"/>
                <a:t>Depozice</a:t>
              </a:r>
              <a:endParaRPr lang="cs-CZ" sz="1600" b="1" dirty="0"/>
            </a:p>
          </p:txBody>
        </p:sp>
        <p:pic>
          <p:nvPicPr>
            <p:cNvPr id="71" name="Picture 3" descr="C:\Users\Anička\AppData\Local\Microsoft\Windows\Temporary Internet Files\Content.IE5\N2K6MS8U\MC900431629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254" y="2740282"/>
              <a:ext cx="839092" cy="838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403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Elektrosprej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7290053" cy="457276"/>
          </a:xfrm>
        </p:spPr>
        <p:txBody>
          <a:bodyPr/>
          <a:lstStyle/>
          <a:p>
            <a:r>
              <a:rPr lang="cs-CZ" dirty="0" err="1" smtClean="0"/>
              <a:t>Superkapacitory</a:t>
            </a:r>
            <a:r>
              <a:rPr lang="cs-CZ" dirty="0" smtClean="0"/>
              <a:t> – vrstvy oxidů manganu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768096" y="2446116"/>
            <a:ext cx="4651147" cy="4151236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Elektrochemická zařízení zaplňující </a:t>
            </a:r>
            <a:r>
              <a:rPr lang="cs-CZ" dirty="0"/>
              <a:t>mezeru mezi klasickými kondenzátory a sekundárními </a:t>
            </a:r>
            <a:r>
              <a:rPr lang="cs-CZ" dirty="0" smtClean="0"/>
              <a:t>bateriemi</a:t>
            </a:r>
          </a:p>
          <a:p>
            <a:pPr lvl="1"/>
            <a:r>
              <a:rPr lang="cs-CZ" dirty="0" smtClean="0"/>
              <a:t>Mnohem </a:t>
            </a:r>
            <a:r>
              <a:rPr lang="cs-CZ" dirty="0"/>
              <a:t>vyšší </a:t>
            </a:r>
            <a:r>
              <a:rPr lang="cs-CZ" dirty="0" smtClean="0"/>
              <a:t>specifická kapacita</a:t>
            </a:r>
          </a:p>
          <a:p>
            <a:pPr lvl="1"/>
            <a:r>
              <a:rPr lang="cs-CZ" dirty="0" smtClean="0"/>
              <a:t>Až </a:t>
            </a:r>
            <a:r>
              <a:rPr lang="cs-CZ" dirty="0"/>
              <a:t>několikanásobně větší měrný </a:t>
            </a:r>
            <a:r>
              <a:rPr lang="cs-CZ" dirty="0" smtClean="0"/>
              <a:t>výkon </a:t>
            </a:r>
          </a:p>
          <a:p>
            <a:pPr lvl="1"/>
            <a:r>
              <a:rPr lang="cs-CZ" dirty="0" smtClean="0"/>
              <a:t>Dlouhá </a:t>
            </a:r>
            <a:r>
              <a:rPr lang="cs-CZ" dirty="0"/>
              <a:t>životnost, potenciálně nízká cena </a:t>
            </a:r>
            <a:endParaRPr lang="cs-CZ" dirty="0" smtClean="0"/>
          </a:p>
          <a:p>
            <a:r>
              <a:rPr lang="cs-CZ" dirty="0" smtClean="0"/>
              <a:t>Elektrody</a:t>
            </a:r>
          </a:p>
          <a:p>
            <a:pPr lvl="1"/>
            <a:r>
              <a:rPr lang="cs-CZ" dirty="0" smtClean="0"/>
              <a:t>Oxidy manganu</a:t>
            </a:r>
          </a:p>
          <a:p>
            <a:pPr lvl="1"/>
            <a:r>
              <a:rPr lang="cs-CZ" dirty="0" smtClean="0"/>
              <a:t>Připravené pomocí elektrospreje</a:t>
            </a:r>
          </a:p>
          <a:p>
            <a:r>
              <a:rPr lang="cs-CZ" dirty="0" smtClean="0"/>
              <a:t>Kapacita</a:t>
            </a:r>
            <a:br>
              <a:rPr lang="cs-CZ" dirty="0" smtClean="0"/>
            </a:br>
            <a:r>
              <a:rPr lang="cs-CZ" dirty="0" err="1" smtClean="0"/>
              <a:t>superkapacitoru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je přímo úměrná</a:t>
            </a:r>
            <a:br>
              <a:rPr lang="cs-CZ" dirty="0" smtClean="0"/>
            </a:br>
            <a:r>
              <a:rPr lang="cs-CZ" dirty="0" smtClean="0"/>
              <a:t>specifickému</a:t>
            </a:r>
            <a:br>
              <a:rPr lang="cs-CZ" dirty="0" smtClean="0"/>
            </a:br>
            <a:r>
              <a:rPr lang="cs-CZ" dirty="0" smtClean="0"/>
              <a:t>povrchu elektrod a</a:t>
            </a:r>
            <a:br>
              <a:rPr lang="cs-CZ" dirty="0" smtClean="0"/>
            </a:br>
            <a:r>
              <a:rPr lang="cs-CZ" dirty="0" smtClean="0"/>
              <a:t>tudíž závisí na</a:t>
            </a:r>
            <a:br>
              <a:rPr lang="cs-CZ" dirty="0" smtClean="0"/>
            </a:br>
            <a:r>
              <a:rPr lang="cs-CZ" dirty="0" smtClean="0"/>
              <a:t>morfologii vrstvy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5679614" y="2374108"/>
            <a:ext cx="3464386" cy="766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Romana Vonková (Fojtíková)</a:t>
            </a:r>
            <a:br>
              <a:rPr lang="cs-CZ" dirty="0" smtClean="0"/>
            </a:br>
            <a:r>
              <a:rPr lang="cs-CZ" dirty="0" smtClean="0"/>
              <a:t>Jiří Maršálek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6080542" y="3008643"/>
            <a:ext cx="3060000" cy="1618639"/>
            <a:chOff x="6295463" y="2996953"/>
            <a:chExt cx="2858721" cy="1512168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/>
            <a:srcRect b="20392"/>
            <a:stretch/>
          </p:blipFill>
          <p:spPr>
            <a:xfrm>
              <a:off x="6295463" y="2996953"/>
              <a:ext cx="2858721" cy="1512168"/>
            </a:xfrm>
            <a:prstGeom prst="rect">
              <a:avLst/>
            </a:prstGeom>
          </p:spPr>
        </p:pic>
        <p:cxnSp>
          <p:nvCxnSpPr>
            <p:cNvPr id="10" name="Přímá spojnice 9"/>
            <p:cNvCxnSpPr/>
            <p:nvPr/>
          </p:nvCxnSpPr>
          <p:spPr>
            <a:xfrm>
              <a:off x="8586172" y="3068960"/>
              <a:ext cx="468000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Obdélník 10"/>
            <p:cNvSpPr/>
            <p:nvPr/>
          </p:nvSpPr>
          <p:spPr>
            <a:xfrm>
              <a:off x="8539287" y="3074476"/>
              <a:ext cx="514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2 </a:t>
              </a:r>
              <a:r>
                <a:rPr lang="el-GR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μ</a:t>
              </a:r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m</a:t>
              </a:r>
              <a:endParaRPr lang="cs-CZ" sz="12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Skupina 18"/>
          <p:cNvGrpSpPr>
            <a:grpSpLocks noChangeAspect="1"/>
          </p:cNvGrpSpPr>
          <p:nvPr/>
        </p:nvGrpSpPr>
        <p:grpSpPr>
          <a:xfrm>
            <a:off x="6082794" y="4941168"/>
            <a:ext cx="3060000" cy="1600101"/>
            <a:chOff x="6285279" y="4958487"/>
            <a:chExt cx="2858721" cy="1494849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/>
            <a:srcRect b="21303"/>
            <a:stretch/>
          </p:blipFill>
          <p:spPr>
            <a:xfrm>
              <a:off x="6285279" y="4958487"/>
              <a:ext cx="2858721" cy="1494849"/>
            </a:xfrm>
            <a:prstGeom prst="rect">
              <a:avLst/>
            </a:prstGeom>
          </p:spPr>
        </p:pic>
        <p:cxnSp>
          <p:nvCxnSpPr>
            <p:cNvPr id="15" name="Přímá spojnice 14"/>
            <p:cNvCxnSpPr/>
            <p:nvPr/>
          </p:nvCxnSpPr>
          <p:spPr>
            <a:xfrm>
              <a:off x="8573272" y="5024978"/>
              <a:ext cx="468000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Obdélník 15"/>
            <p:cNvSpPr/>
            <p:nvPr/>
          </p:nvSpPr>
          <p:spPr>
            <a:xfrm>
              <a:off x="8526387" y="5030494"/>
              <a:ext cx="514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2 </a:t>
              </a:r>
              <a:r>
                <a:rPr lang="el-GR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μ</a:t>
              </a:r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m</a:t>
              </a:r>
              <a:endParaRPr lang="cs-CZ" sz="12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1" name="Skupina 20"/>
          <p:cNvGrpSpPr>
            <a:grpSpLocks noChangeAspect="1"/>
          </p:cNvGrpSpPr>
          <p:nvPr/>
        </p:nvGrpSpPr>
        <p:grpSpPr>
          <a:xfrm>
            <a:off x="2762424" y="4941168"/>
            <a:ext cx="3060000" cy="1600101"/>
            <a:chOff x="3346603" y="4958487"/>
            <a:chExt cx="2858721" cy="1494849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4"/>
            <a:srcRect b="21303"/>
            <a:stretch/>
          </p:blipFill>
          <p:spPr>
            <a:xfrm>
              <a:off x="3346603" y="4958487"/>
              <a:ext cx="2858721" cy="1494849"/>
            </a:xfrm>
            <a:prstGeom prst="rect">
              <a:avLst/>
            </a:prstGeom>
          </p:spPr>
        </p:pic>
        <p:cxnSp>
          <p:nvCxnSpPr>
            <p:cNvPr id="17" name="Přímá spojnice 16"/>
            <p:cNvCxnSpPr/>
            <p:nvPr/>
          </p:nvCxnSpPr>
          <p:spPr>
            <a:xfrm>
              <a:off x="5657401" y="5024978"/>
              <a:ext cx="468000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Obdélník 17"/>
            <p:cNvSpPr/>
            <p:nvPr/>
          </p:nvSpPr>
          <p:spPr>
            <a:xfrm>
              <a:off x="5610516" y="5030494"/>
              <a:ext cx="514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2 </a:t>
              </a:r>
              <a:r>
                <a:rPr lang="el-GR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μ</a:t>
              </a:r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m</a:t>
              </a:r>
              <a:endParaRPr lang="cs-CZ" sz="12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2" name="Obdélník 21"/>
          <p:cNvSpPr/>
          <p:nvPr/>
        </p:nvSpPr>
        <p:spPr>
          <a:xfrm>
            <a:off x="6928596" y="4623562"/>
            <a:ext cx="1674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Použité napětí: 6,5 </a:t>
            </a:r>
            <a:r>
              <a:rPr lang="cs-CZ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kV</a:t>
            </a:r>
            <a:r>
              <a:rPr lang="en-US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cs-CZ" sz="1200" b="1" dirty="0">
              <a:solidFill>
                <a:schemeClr val="accent2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6839161" y="6541269"/>
            <a:ext cx="1558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Použité napětí: 5 </a:t>
            </a:r>
            <a:r>
              <a:rPr lang="cs-CZ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kV</a:t>
            </a:r>
            <a:r>
              <a:rPr lang="en-US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cs-CZ" sz="1200" b="1" dirty="0">
              <a:solidFill>
                <a:schemeClr val="accent2"/>
              </a:solidFill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3458497" y="6541269"/>
            <a:ext cx="1674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Použité napětí: 3,5 </a:t>
            </a:r>
            <a:r>
              <a:rPr lang="cs-CZ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kV</a:t>
            </a:r>
            <a:r>
              <a:rPr lang="en-US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cs-CZ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68096" y="729232"/>
            <a:ext cx="7290054" cy="1259608"/>
          </a:xfrm>
        </p:spPr>
        <p:txBody>
          <a:bodyPr/>
          <a:lstStyle/>
          <a:p>
            <a:r>
              <a:rPr lang="cs-CZ" dirty="0" smtClean="0"/>
              <a:t>Elektrosprej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768096" y="1916832"/>
            <a:ext cx="7290053" cy="457276"/>
          </a:xfrm>
        </p:spPr>
        <p:txBody>
          <a:bodyPr/>
          <a:lstStyle/>
          <a:p>
            <a:r>
              <a:rPr lang="cs-CZ" dirty="0" err="1" smtClean="0"/>
              <a:t>Superhydrofobní</a:t>
            </a:r>
            <a:r>
              <a:rPr lang="cs-CZ" dirty="0" smtClean="0"/>
              <a:t> povrchy – vrstvy polystyrenu a TiO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768096" y="2446116"/>
            <a:ext cx="3802512" cy="415123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Schopnost materiálu </a:t>
            </a:r>
            <a:r>
              <a:rPr lang="cs-CZ" dirty="0"/>
              <a:t>odpuzovat </a:t>
            </a:r>
            <a:r>
              <a:rPr lang="cs-CZ" dirty="0" smtClean="0"/>
              <a:t>vodu</a:t>
            </a:r>
          </a:p>
          <a:p>
            <a:pPr lvl="1"/>
            <a:r>
              <a:rPr lang="cs-CZ" dirty="0" smtClean="0"/>
              <a:t>Antikorozní </a:t>
            </a:r>
            <a:r>
              <a:rPr lang="cs-CZ" dirty="0"/>
              <a:t>a </a:t>
            </a:r>
            <a:r>
              <a:rPr lang="cs-CZ" dirty="0" smtClean="0"/>
              <a:t>samočisticí vlastností</a:t>
            </a:r>
          </a:p>
          <a:p>
            <a:pPr lvl="1"/>
            <a:r>
              <a:rPr lang="cs-CZ" dirty="0" smtClean="0"/>
              <a:t>Ochrana proti námraze a přilnutí mikroorganizmů</a:t>
            </a:r>
          </a:p>
          <a:p>
            <a:r>
              <a:rPr lang="cs-CZ" dirty="0" err="1" smtClean="0"/>
              <a:t>Superhydrofobní</a:t>
            </a:r>
            <a:r>
              <a:rPr lang="cs-CZ" dirty="0" smtClean="0"/>
              <a:t> materiály</a:t>
            </a:r>
          </a:p>
          <a:p>
            <a:pPr lvl="1"/>
            <a:r>
              <a:rPr lang="cs-CZ" dirty="0" smtClean="0"/>
              <a:t>V současné době hlavně </a:t>
            </a:r>
            <a:r>
              <a:rPr lang="cs-CZ" dirty="0" err="1"/>
              <a:t>peruorované</a:t>
            </a:r>
            <a:r>
              <a:rPr lang="cs-CZ" dirty="0"/>
              <a:t> </a:t>
            </a:r>
            <a:r>
              <a:rPr lang="cs-CZ" dirty="0" err="1" smtClean="0"/>
              <a:t>alkylsilany</a:t>
            </a:r>
            <a:endParaRPr lang="cs-CZ" dirty="0" smtClean="0"/>
          </a:p>
          <a:p>
            <a:pPr lvl="1"/>
            <a:r>
              <a:rPr lang="cs-CZ" dirty="0" smtClean="0"/>
              <a:t>Možná náhrada: Systémy založené na polymerech</a:t>
            </a:r>
          </a:p>
          <a:p>
            <a:r>
              <a:rPr lang="cs-CZ" dirty="0" smtClean="0"/>
              <a:t>Připravené povrchy</a:t>
            </a:r>
          </a:p>
          <a:p>
            <a:pPr lvl="1"/>
            <a:r>
              <a:rPr lang="cs-CZ" dirty="0" smtClean="0"/>
              <a:t>Vrstvy polystyrenu a oxidu titaničitého</a:t>
            </a:r>
          </a:p>
          <a:p>
            <a:pPr lvl="1"/>
            <a:r>
              <a:rPr lang="cs-CZ" dirty="0" smtClean="0"/>
              <a:t>Nanášené pomocí elektrospreje</a:t>
            </a:r>
          </a:p>
          <a:p>
            <a:r>
              <a:rPr lang="cs-CZ" dirty="0" smtClean="0"/>
              <a:t>Míra </a:t>
            </a:r>
            <a:r>
              <a:rPr lang="cs-CZ" dirty="0" err="1" smtClean="0"/>
              <a:t>superhydrofobicity</a:t>
            </a:r>
            <a:r>
              <a:rPr lang="cs-CZ" dirty="0" smtClean="0"/>
              <a:t> záleží na struktuře vrstvy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5679614" y="2374108"/>
            <a:ext cx="3464386" cy="766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Jiří Kolář</a:t>
            </a:r>
            <a:br>
              <a:rPr lang="cs-CZ" dirty="0" smtClean="0"/>
            </a:br>
            <a:r>
              <a:rPr lang="cs-CZ" dirty="0" smtClean="0"/>
              <a:t>Jan </a:t>
            </a:r>
            <a:r>
              <a:rPr lang="cs-CZ" dirty="0" err="1" smtClean="0"/>
              <a:t>Dundálek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pic>
        <p:nvPicPr>
          <p:cNvPr id="9" name="Picture 5" descr="C:\JirkaKolar\Dropbox\VSCHT\Hydrophobic coating\SEM\Trendy\Ex102\Ex102_2B_10u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7"/>
          <a:stretch/>
        </p:blipFill>
        <p:spPr bwMode="auto">
          <a:xfrm>
            <a:off x="4572000" y="2996952"/>
            <a:ext cx="311348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JirkaKolar\Dropbox\VSCHT\Hydrophobic coating\SEM\Trendy\Ex102\Ex102_3B_10u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3"/>
          <a:stretch/>
        </p:blipFill>
        <p:spPr bwMode="auto">
          <a:xfrm>
            <a:off x="6177056" y="4512710"/>
            <a:ext cx="2955513" cy="23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/>
          <p:cNvGrpSpPr>
            <a:grpSpLocks noChangeAspect="1"/>
          </p:cNvGrpSpPr>
          <p:nvPr/>
        </p:nvGrpSpPr>
        <p:grpSpPr>
          <a:xfrm>
            <a:off x="6626246" y="3210027"/>
            <a:ext cx="936000" cy="282903"/>
            <a:chOff x="8553224" y="3068960"/>
            <a:chExt cx="874433" cy="264294"/>
          </a:xfrm>
        </p:grpSpPr>
        <p:cxnSp>
          <p:nvCxnSpPr>
            <p:cNvPr id="13" name="Přímá spojnice 12"/>
            <p:cNvCxnSpPr/>
            <p:nvPr/>
          </p:nvCxnSpPr>
          <p:spPr>
            <a:xfrm>
              <a:off x="8553224" y="3068960"/>
              <a:ext cx="874433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8713992" y="3074476"/>
              <a:ext cx="552900" cy="2587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10 </a:t>
              </a:r>
              <a:r>
                <a:rPr lang="el-GR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μ</a:t>
              </a:r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m</a:t>
              </a:r>
              <a:endParaRPr lang="cs-CZ" sz="12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" name="Obdélník 14"/>
          <p:cNvSpPr/>
          <p:nvPr/>
        </p:nvSpPr>
        <p:spPr>
          <a:xfrm>
            <a:off x="7685486" y="4047455"/>
            <a:ext cx="1447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Různé koncentrace polystyrenu</a:t>
            </a:r>
            <a:endParaRPr lang="cs-CZ" sz="1200" b="1" dirty="0">
              <a:solidFill>
                <a:schemeClr val="accent2"/>
              </a:solidFill>
            </a:endParaRPr>
          </a:p>
        </p:txBody>
      </p:sp>
      <p:grpSp>
        <p:nvGrpSpPr>
          <p:cNvPr id="16" name="Skupina 15"/>
          <p:cNvGrpSpPr>
            <a:grpSpLocks noChangeAspect="1"/>
          </p:cNvGrpSpPr>
          <p:nvPr/>
        </p:nvGrpSpPr>
        <p:grpSpPr>
          <a:xfrm>
            <a:off x="8095726" y="6475464"/>
            <a:ext cx="936000" cy="282903"/>
            <a:chOff x="8553224" y="3068960"/>
            <a:chExt cx="874433" cy="264294"/>
          </a:xfrm>
        </p:grpSpPr>
        <p:cxnSp>
          <p:nvCxnSpPr>
            <p:cNvPr id="17" name="Přímá spojnice 16"/>
            <p:cNvCxnSpPr/>
            <p:nvPr/>
          </p:nvCxnSpPr>
          <p:spPr>
            <a:xfrm>
              <a:off x="8553224" y="3068960"/>
              <a:ext cx="874433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Obdélník 17"/>
            <p:cNvSpPr/>
            <p:nvPr/>
          </p:nvSpPr>
          <p:spPr>
            <a:xfrm>
              <a:off x="8713992" y="3074476"/>
              <a:ext cx="552900" cy="2587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10 </a:t>
              </a:r>
              <a:r>
                <a:rPr lang="el-GR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μ</a:t>
              </a:r>
              <a:r>
                <a:rPr lang="cs-CZ" sz="1200" b="1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m</a:t>
              </a:r>
              <a:endParaRPr lang="cs-CZ" sz="12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05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Elektrosprej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Vytvářené vrstvy</a:t>
            </a:r>
          </a:p>
          <a:p>
            <a:pPr lvl="1"/>
            <a:r>
              <a:rPr lang="cs-CZ" sz="1800" dirty="0"/>
              <a:t>Téměř monodisperzní distribuce velikostí</a:t>
            </a:r>
          </a:p>
          <a:p>
            <a:pPr lvl="1"/>
            <a:r>
              <a:rPr lang="cs-CZ" sz="1800" dirty="0"/>
              <a:t>Velikost částic: desítky </a:t>
            </a:r>
            <a:r>
              <a:rPr lang="cs-CZ" sz="1800" dirty="0" smtClean="0"/>
              <a:t>nanometrů</a:t>
            </a:r>
            <a:endParaRPr lang="cs-CZ" sz="1800" dirty="0"/>
          </a:p>
          <a:p>
            <a:pPr lvl="1"/>
            <a:r>
              <a:rPr lang="cs-CZ" sz="1800" dirty="0"/>
              <a:t>Obtížně </a:t>
            </a:r>
            <a:r>
              <a:rPr lang="cs-CZ" sz="1800" dirty="0" err="1"/>
              <a:t>predikovatelná</a:t>
            </a:r>
            <a:r>
              <a:rPr lang="cs-CZ" sz="1800" dirty="0"/>
              <a:t> morfologie </a:t>
            </a:r>
            <a:r>
              <a:rPr lang="cs-CZ" sz="1800" dirty="0" smtClean="0"/>
              <a:t>vrstev a tudíž i jejich vlastnosti</a:t>
            </a:r>
            <a:endParaRPr lang="cs-CZ" sz="1800" dirty="0"/>
          </a:p>
          <a:p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pSp>
        <p:nvGrpSpPr>
          <p:cNvPr id="66" name="Skupina 65"/>
          <p:cNvGrpSpPr/>
          <p:nvPr/>
        </p:nvGrpSpPr>
        <p:grpSpPr>
          <a:xfrm>
            <a:off x="273427" y="4222829"/>
            <a:ext cx="1979459" cy="1172886"/>
            <a:chOff x="273427" y="4848402"/>
            <a:chExt cx="1979459" cy="1172886"/>
          </a:xfrm>
        </p:grpSpPr>
        <p:sp>
          <p:nvSpPr>
            <p:cNvPr id="2" name="Obdélník 1"/>
            <p:cNvSpPr/>
            <p:nvPr/>
          </p:nvSpPr>
          <p:spPr>
            <a:xfrm>
              <a:off x="273427" y="5877272"/>
              <a:ext cx="1944216" cy="14401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Ovál 2"/>
            <p:cNvSpPr/>
            <p:nvPr/>
          </p:nvSpPr>
          <p:spPr>
            <a:xfrm>
              <a:off x="357507" y="566124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/>
            <p:cNvSpPr/>
            <p:nvPr/>
          </p:nvSpPr>
          <p:spPr>
            <a:xfrm>
              <a:off x="278125" y="5445224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/>
            <p:cNvSpPr/>
            <p:nvPr/>
          </p:nvSpPr>
          <p:spPr>
            <a:xfrm>
              <a:off x="349279" y="5229200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/>
            <p:cNvSpPr/>
            <p:nvPr/>
          </p:nvSpPr>
          <p:spPr>
            <a:xfrm>
              <a:off x="767185" y="566124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>
              <a:off x="843387" y="5445224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/>
            <p:cNvSpPr/>
            <p:nvPr/>
          </p:nvSpPr>
          <p:spPr>
            <a:xfrm>
              <a:off x="988054" y="5265164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/>
            <p:cNvSpPr/>
            <p:nvPr/>
          </p:nvSpPr>
          <p:spPr>
            <a:xfrm>
              <a:off x="843387" y="50960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/>
            <p:cNvSpPr/>
            <p:nvPr/>
          </p:nvSpPr>
          <p:spPr>
            <a:xfrm>
              <a:off x="1096066" y="5085104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/>
            <p:cNvSpPr/>
            <p:nvPr/>
          </p:nvSpPr>
          <p:spPr>
            <a:xfrm>
              <a:off x="1059411" y="4856554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vál 15"/>
            <p:cNvSpPr/>
            <p:nvPr/>
          </p:nvSpPr>
          <p:spPr>
            <a:xfrm>
              <a:off x="1303598" y="502733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/>
            <p:cNvSpPr/>
            <p:nvPr/>
          </p:nvSpPr>
          <p:spPr>
            <a:xfrm>
              <a:off x="1409506" y="4848402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/>
            <p:cNvSpPr/>
            <p:nvPr/>
          </p:nvSpPr>
          <p:spPr>
            <a:xfrm>
              <a:off x="1501592" y="5661192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/>
            <p:cNvSpPr/>
            <p:nvPr/>
          </p:nvSpPr>
          <p:spPr>
            <a:xfrm>
              <a:off x="1430235" y="5452652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vál 19"/>
            <p:cNvSpPr/>
            <p:nvPr/>
          </p:nvSpPr>
          <p:spPr>
            <a:xfrm>
              <a:off x="1928850" y="566124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vál 20"/>
            <p:cNvSpPr/>
            <p:nvPr/>
          </p:nvSpPr>
          <p:spPr>
            <a:xfrm>
              <a:off x="2036862" y="5452652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vál 21"/>
            <p:cNvSpPr/>
            <p:nvPr/>
          </p:nvSpPr>
          <p:spPr>
            <a:xfrm>
              <a:off x="2036862" y="524825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vál 22"/>
            <p:cNvSpPr/>
            <p:nvPr/>
          </p:nvSpPr>
          <p:spPr>
            <a:xfrm>
              <a:off x="1822582" y="528401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/>
            <p:cNvSpPr/>
            <p:nvPr/>
          </p:nvSpPr>
          <p:spPr>
            <a:xfrm>
              <a:off x="1971426" y="503603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2491070" y="4450283"/>
            <a:ext cx="1944216" cy="945432"/>
            <a:chOff x="2491070" y="5096614"/>
            <a:chExt cx="1944216" cy="945432"/>
          </a:xfrm>
        </p:grpSpPr>
        <p:sp>
          <p:nvSpPr>
            <p:cNvPr id="25" name="Obdélník 24"/>
            <p:cNvSpPr/>
            <p:nvPr/>
          </p:nvSpPr>
          <p:spPr>
            <a:xfrm>
              <a:off x="2491070" y="5898030"/>
              <a:ext cx="1944216" cy="14401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/>
            <p:cNvSpPr/>
            <p:nvPr/>
          </p:nvSpPr>
          <p:spPr>
            <a:xfrm>
              <a:off x="2749116" y="5668954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/>
            <p:cNvSpPr/>
            <p:nvPr/>
          </p:nvSpPr>
          <p:spPr>
            <a:xfrm>
              <a:off x="2521216" y="5671660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/>
            <p:cNvSpPr/>
            <p:nvPr/>
          </p:nvSpPr>
          <p:spPr>
            <a:xfrm>
              <a:off x="2544618" y="543987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/>
            <p:cNvSpPr/>
            <p:nvPr/>
          </p:nvSpPr>
          <p:spPr>
            <a:xfrm>
              <a:off x="2976227" y="568200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/>
            <p:cNvSpPr/>
            <p:nvPr/>
          </p:nvSpPr>
          <p:spPr>
            <a:xfrm>
              <a:off x="3153702" y="543987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/>
            <p:cNvSpPr/>
            <p:nvPr/>
          </p:nvSpPr>
          <p:spPr>
            <a:xfrm>
              <a:off x="2980444" y="5295862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vál 31"/>
            <p:cNvSpPr/>
            <p:nvPr/>
          </p:nvSpPr>
          <p:spPr>
            <a:xfrm>
              <a:off x="2758788" y="5322330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/>
            <p:cNvSpPr/>
            <p:nvPr/>
          </p:nvSpPr>
          <p:spPr>
            <a:xfrm>
              <a:off x="3681344" y="5096614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/>
            <p:cNvSpPr/>
            <p:nvPr/>
          </p:nvSpPr>
          <p:spPr>
            <a:xfrm>
              <a:off x="3881216" y="5253802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vál 34"/>
            <p:cNvSpPr/>
            <p:nvPr/>
          </p:nvSpPr>
          <p:spPr>
            <a:xfrm>
              <a:off x="3559482" y="547132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vál 35"/>
            <p:cNvSpPr/>
            <p:nvPr/>
          </p:nvSpPr>
          <p:spPr>
            <a:xfrm>
              <a:off x="3525824" y="5260532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vál 36"/>
            <p:cNvSpPr/>
            <p:nvPr/>
          </p:nvSpPr>
          <p:spPr>
            <a:xfrm>
              <a:off x="3197096" y="5668954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vál 37"/>
            <p:cNvSpPr/>
            <p:nvPr/>
          </p:nvSpPr>
          <p:spPr>
            <a:xfrm>
              <a:off x="3420796" y="568200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Ovál 38"/>
            <p:cNvSpPr/>
            <p:nvPr/>
          </p:nvSpPr>
          <p:spPr>
            <a:xfrm>
              <a:off x="3908994" y="5490944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vál 39"/>
            <p:cNvSpPr/>
            <p:nvPr/>
          </p:nvSpPr>
          <p:spPr>
            <a:xfrm>
              <a:off x="4005577" y="5678252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Ovál 40"/>
            <p:cNvSpPr/>
            <p:nvPr/>
          </p:nvSpPr>
          <p:spPr>
            <a:xfrm>
              <a:off x="4191833" y="554179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Ovál 41"/>
            <p:cNvSpPr/>
            <p:nvPr/>
          </p:nvSpPr>
          <p:spPr>
            <a:xfrm>
              <a:off x="3643080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Ovál 42"/>
            <p:cNvSpPr/>
            <p:nvPr/>
          </p:nvSpPr>
          <p:spPr>
            <a:xfrm>
              <a:off x="4211960" y="533147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8" name="Skupina 67"/>
          <p:cNvGrpSpPr/>
          <p:nvPr/>
        </p:nvGrpSpPr>
        <p:grpSpPr>
          <a:xfrm>
            <a:off x="4647562" y="4853085"/>
            <a:ext cx="2107538" cy="542630"/>
            <a:chOff x="4647562" y="5499416"/>
            <a:chExt cx="2107538" cy="542630"/>
          </a:xfrm>
        </p:grpSpPr>
        <p:sp>
          <p:nvSpPr>
            <p:cNvPr id="44" name="Obdélník 43"/>
            <p:cNvSpPr/>
            <p:nvPr/>
          </p:nvSpPr>
          <p:spPr>
            <a:xfrm>
              <a:off x="4708713" y="5898030"/>
              <a:ext cx="1944216" cy="14401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Ovál 44"/>
            <p:cNvSpPr/>
            <p:nvPr/>
          </p:nvSpPr>
          <p:spPr>
            <a:xfrm>
              <a:off x="4871761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Ovál 45"/>
            <p:cNvSpPr/>
            <p:nvPr/>
          </p:nvSpPr>
          <p:spPr>
            <a:xfrm>
              <a:off x="4647562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Ovál 46"/>
            <p:cNvSpPr/>
            <p:nvPr/>
          </p:nvSpPr>
          <p:spPr>
            <a:xfrm>
              <a:off x="4759720" y="54994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Ovál 47"/>
            <p:cNvSpPr/>
            <p:nvPr/>
          </p:nvSpPr>
          <p:spPr>
            <a:xfrm>
              <a:off x="5095960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Ovál 48"/>
            <p:cNvSpPr/>
            <p:nvPr/>
          </p:nvSpPr>
          <p:spPr>
            <a:xfrm>
              <a:off x="5426978" y="54994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Ovál 49"/>
            <p:cNvSpPr/>
            <p:nvPr/>
          </p:nvSpPr>
          <p:spPr>
            <a:xfrm>
              <a:off x="5204559" y="54994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Ovál 50"/>
            <p:cNvSpPr/>
            <p:nvPr/>
          </p:nvSpPr>
          <p:spPr>
            <a:xfrm>
              <a:off x="4982140" y="54994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Ovál 51"/>
            <p:cNvSpPr/>
            <p:nvPr/>
          </p:nvSpPr>
          <p:spPr>
            <a:xfrm>
              <a:off x="6539076" y="54994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Ovál 52"/>
            <p:cNvSpPr/>
            <p:nvPr/>
          </p:nvSpPr>
          <p:spPr>
            <a:xfrm>
              <a:off x="5871817" y="54994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Ovál 53"/>
            <p:cNvSpPr/>
            <p:nvPr/>
          </p:nvSpPr>
          <p:spPr>
            <a:xfrm>
              <a:off x="6316655" y="54994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Ovál 54"/>
            <p:cNvSpPr/>
            <p:nvPr/>
          </p:nvSpPr>
          <p:spPr>
            <a:xfrm>
              <a:off x="5649397" y="54994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Ovál 55"/>
            <p:cNvSpPr/>
            <p:nvPr/>
          </p:nvSpPr>
          <p:spPr>
            <a:xfrm>
              <a:off x="5320159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Ovál 56"/>
            <p:cNvSpPr/>
            <p:nvPr/>
          </p:nvSpPr>
          <p:spPr>
            <a:xfrm>
              <a:off x="5544358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Ovál 57"/>
            <p:cNvSpPr/>
            <p:nvPr/>
          </p:nvSpPr>
          <p:spPr>
            <a:xfrm>
              <a:off x="5992756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Ovál 58"/>
            <p:cNvSpPr/>
            <p:nvPr/>
          </p:nvSpPr>
          <p:spPr>
            <a:xfrm>
              <a:off x="6216955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Ovál 59"/>
            <p:cNvSpPr/>
            <p:nvPr/>
          </p:nvSpPr>
          <p:spPr>
            <a:xfrm>
              <a:off x="6441154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1" name="Ovál 60"/>
            <p:cNvSpPr/>
            <p:nvPr/>
          </p:nvSpPr>
          <p:spPr>
            <a:xfrm>
              <a:off x="5768557" y="5695808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Ovál 61"/>
            <p:cNvSpPr/>
            <p:nvPr/>
          </p:nvSpPr>
          <p:spPr>
            <a:xfrm>
              <a:off x="6094236" y="5499416"/>
              <a:ext cx="216024" cy="21602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5" name="Skupina 64"/>
          <p:cNvGrpSpPr/>
          <p:nvPr/>
        </p:nvGrpSpPr>
        <p:grpSpPr>
          <a:xfrm>
            <a:off x="6926356" y="4951967"/>
            <a:ext cx="1944216" cy="443748"/>
            <a:chOff x="6958905" y="5612100"/>
            <a:chExt cx="1944216" cy="443748"/>
          </a:xfrm>
        </p:grpSpPr>
        <p:sp>
          <p:nvSpPr>
            <p:cNvPr id="63" name="Obdélník 62"/>
            <p:cNvSpPr/>
            <p:nvPr/>
          </p:nvSpPr>
          <p:spPr>
            <a:xfrm>
              <a:off x="6958905" y="5911832"/>
              <a:ext cx="1944216" cy="14401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Obdélník 63"/>
            <p:cNvSpPr/>
            <p:nvPr/>
          </p:nvSpPr>
          <p:spPr>
            <a:xfrm>
              <a:off x="6959466" y="5612100"/>
              <a:ext cx="1943094" cy="28602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9" name="TextovéPole 68"/>
          <p:cNvSpPr txBox="1"/>
          <p:nvPr/>
        </p:nvSpPr>
        <p:spPr>
          <a:xfrm>
            <a:off x="273427" y="5518973"/>
            <a:ext cx="194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Rozvětvená vrstva</a:t>
            </a:r>
          </a:p>
          <a:p>
            <a:pPr marL="285750" indent="-2857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70" name="TextovéPole 69"/>
          <p:cNvSpPr txBox="1"/>
          <p:nvPr/>
        </p:nvSpPr>
        <p:spPr>
          <a:xfrm>
            <a:off x="2491069" y="5518973"/>
            <a:ext cx="194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Porézní vrstva</a:t>
            </a:r>
          </a:p>
          <a:p>
            <a:pPr algn="ctr">
              <a:buClr>
                <a:schemeClr val="accent2"/>
              </a:buClr>
            </a:pPr>
            <a:endParaRPr lang="cs-CZ" dirty="0"/>
          </a:p>
        </p:txBody>
      </p:sp>
      <p:sp>
        <p:nvSpPr>
          <p:cNvPr id="71" name="TextovéPole 70"/>
          <p:cNvSpPr txBox="1"/>
          <p:nvPr/>
        </p:nvSpPr>
        <p:spPr>
          <a:xfrm>
            <a:off x="4708711" y="5518973"/>
            <a:ext cx="194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Pravidelná vrstva</a:t>
            </a:r>
          </a:p>
          <a:p>
            <a:pPr algn="ctr">
              <a:buClr>
                <a:schemeClr val="accent2"/>
              </a:buClr>
            </a:pPr>
            <a:endParaRPr lang="cs-CZ" dirty="0"/>
          </a:p>
        </p:txBody>
      </p:sp>
      <p:sp>
        <p:nvSpPr>
          <p:cNvPr id="72" name="TextovéPole 71"/>
          <p:cNvSpPr txBox="1"/>
          <p:nvPr/>
        </p:nvSpPr>
        <p:spPr>
          <a:xfrm>
            <a:off x="6926355" y="5518973"/>
            <a:ext cx="194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Pevná vrstva</a:t>
            </a:r>
          </a:p>
          <a:p>
            <a:pPr algn="ctr">
              <a:buClr>
                <a:schemeClr val="accent2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55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Elektrosprej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Vytvářené vrstvy</a:t>
            </a:r>
          </a:p>
          <a:p>
            <a:pPr lvl="1"/>
            <a:r>
              <a:rPr lang="cs-CZ" sz="1800" dirty="0"/>
              <a:t>Téměř monodisperzní distribuce velikostí</a:t>
            </a:r>
          </a:p>
          <a:p>
            <a:pPr lvl="1"/>
            <a:r>
              <a:rPr lang="cs-CZ" sz="1800" dirty="0"/>
              <a:t>Velikost částic: desítky </a:t>
            </a:r>
            <a:r>
              <a:rPr lang="cs-CZ" sz="1800" dirty="0" smtClean="0"/>
              <a:t>nanometrů</a:t>
            </a:r>
            <a:endParaRPr lang="cs-CZ" sz="1800" dirty="0"/>
          </a:p>
          <a:p>
            <a:pPr lvl="1"/>
            <a:r>
              <a:rPr lang="cs-CZ" sz="1800" dirty="0"/>
              <a:t>Obtížně </a:t>
            </a:r>
            <a:r>
              <a:rPr lang="cs-CZ" sz="1800" dirty="0" err="1"/>
              <a:t>predikovatelná</a:t>
            </a:r>
            <a:r>
              <a:rPr lang="cs-CZ" sz="1800" dirty="0"/>
              <a:t> morfologie </a:t>
            </a:r>
            <a:r>
              <a:rPr lang="cs-CZ" sz="1800" dirty="0" smtClean="0"/>
              <a:t>vrstev </a:t>
            </a:r>
            <a:r>
              <a:rPr lang="cs-CZ" sz="1800" dirty="0"/>
              <a:t>a tudíž i jejich vlastnosti</a:t>
            </a:r>
          </a:p>
          <a:p>
            <a:pPr lvl="1"/>
            <a:endParaRPr lang="cs-CZ" sz="1800" dirty="0"/>
          </a:p>
          <a:p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  <p:graphicFrame>
        <p:nvGraphicFramePr>
          <p:cNvPr id="8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23116"/>
              </p:ext>
            </p:extLst>
          </p:nvPr>
        </p:nvGraphicFramePr>
        <p:xfrm>
          <a:off x="135443" y="3789040"/>
          <a:ext cx="8803804" cy="295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1907704" y="44371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Experimenty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796136" y="566124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Matematické modelování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70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Experimenty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Cíl: Co nejvíce zjednodušit systém a zaměřit se pouze na depozici</a:t>
            </a:r>
          </a:p>
          <a:p>
            <a:r>
              <a:rPr lang="cs-CZ" dirty="0" smtClean="0"/>
              <a:t>Elektrosprej použit pro depozici hotových, koupených nanočástic</a:t>
            </a:r>
          </a:p>
          <a:p>
            <a:pPr lvl="1"/>
            <a:r>
              <a:rPr lang="cs-CZ" dirty="0" smtClean="0"/>
              <a:t>Zlaté nanočástice</a:t>
            </a:r>
          </a:p>
          <a:p>
            <a:pPr lvl="1"/>
            <a:r>
              <a:rPr lang="cs-CZ" dirty="0" smtClean="0"/>
              <a:t>Průměr 100 </a:t>
            </a:r>
            <a:r>
              <a:rPr lang="cs-CZ" dirty="0" err="1" smtClean="0"/>
              <a:t>nm</a:t>
            </a:r>
            <a:endParaRPr lang="cs-CZ" dirty="0" smtClean="0"/>
          </a:p>
          <a:p>
            <a:r>
              <a:rPr lang="cs-CZ" dirty="0" smtClean="0"/>
              <a:t>Sprejovaný roztok:</a:t>
            </a:r>
            <a:br>
              <a:rPr lang="cs-CZ" dirty="0" smtClean="0"/>
            </a:br>
            <a:r>
              <a:rPr lang="cs-CZ" dirty="0" smtClean="0"/>
              <a:t>Roztok zlatých nanočástic : etanol 1 : 1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0000"/>
                    <a:lumOff val="10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lumMod val="90000"/>
                  <a:lumOff val="1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8971</TotalTime>
  <Words>2487</Words>
  <Application>Microsoft Office PowerPoint</Application>
  <PresentationFormat>Předvádění na obrazovce (4:3)</PresentationFormat>
  <Paragraphs>1065</Paragraphs>
  <Slides>45</Slides>
  <Notes>37</Notes>
  <HiddenSlides>0</HiddenSlides>
  <MMClips>9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5" baseType="lpstr">
      <vt:lpstr>Tw Cen MT</vt:lpstr>
      <vt:lpstr>Calibri</vt:lpstr>
      <vt:lpstr>Wingdings</vt:lpstr>
      <vt:lpstr>Wingdings 3</vt:lpstr>
      <vt:lpstr>Cambria Math</vt:lpstr>
      <vt:lpstr>Times New Roman</vt:lpstr>
      <vt:lpstr>Arial</vt:lpstr>
      <vt:lpstr>Tw Cen MT Condensed</vt:lpstr>
      <vt:lpstr>Symbol</vt:lpstr>
      <vt:lpstr>Integrál</vt:lpstr>
      <vt:lpstr>Studie depozice nanočástic během elektrorozprašování</vt:lpstr>
      <vt:lpstr>Elektrosprej</vt:lpstr>
      <vt:lpstr>Elektrosprej</vt:lpstr>
      <vt:lpstr>Elektrosprej</vt:lpstr>
      <vt:lpstr>Elektrosprej</vt:lpstr>
      <vt:lpstr>Elektrosprej</vt:lpstr>
      <vt:lpstr>Elektrosprej</vt:lpstr>
      <vt:lpstr>Elektrosprej</vt:lpstr>
      <vt:lpstr>Experimenty</vt:lpstr>
      <vt:lpstr>Matematický model</vt:lpstr>
      <vt:lpstr>Matematický model</vt:lpstr>
      <vt:lpstr>Matematický model</vt:lpstr>
      <vt:lpstr>Matematický model</vt:lpstr>
      <vt:lpstr>Matematický model</vt:lpstr>
      <vt:lpstr>Matematický model</vt:lpstr>
      <vt:lpstr>Matematický model</vt:lpstr>
      <vt:lpstr>Matematický model</vt:lpstr>
      <vt:lpstr>Matematický model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Výsledky</vt:lpstr>
      <vt:lpstr>Závěr</vt:lpstr>
      <vt:lpstr>Matematický model</vt:lpstr>
      <vt:lpstr>MAtematický modeL</vt:lpstr>
      <vt:lpstr>MAtematický model</vt:lpstr>
      <vt:lpstr>Elektrosprej</vt:lpstr>
      <vt:lpstr>Elektrosprej</vt:lpstr>
      <vt:lpstr>Elektrosprej</vt:lpstr>
      <vt:lpstr>Elektrosprej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Elektrorozprašování nanočástic: Model depozice a vybíjení vrstev</dc:title>
  <dc:creator>Anicka</dc:creator>
  <cp:lastModifiedBy>Anna Z</cp:lastModifiedBy>
  <cp:revision>284</cp:revision>
  <dcterms:created xsi:type="dcterms:W3CDTF">2016-11-14T15:22:15Z</dcterms:created>
  <dcterms:modified xsi:type="dcterms:W3CDTF">2018-03-09T15:23:56Z</dcterms:modified>
</cp:coreProperties>
</file>